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9"/>
  </p:notesMasterIdLst>
  <p:handoutMasterIdLst>
    <p:handoutMasterId r:id="rId40"/>
  </p:handoutMasterIdLst>
  <p:sldIdLst>
    <p:sldId id="1719" r:id="rId5"/>
    <p:sldId id="2583" r:id="rId6"/>
    <p:sldId id="2617" r:id="rId7"/>
    <p:sldId id="2588" r:id="rId8"/>
    <p:sldId id="2613" r:id="rId9"/>
    <p:sldId id="2612" r:id="rId10"/>
    <p:sldId id="2614" r:id="rId11"/>
    <p:sldId id="2615" r:id="rId12"/>
    <p:sldId id="1890" r:id="rId13"/>
    <p:sldId id="1893" r:id="rId14"/>
    <p:sldId id="1905" r:id="rId15"/>
    <p:sldId id="1885" r:id="rId16"/>
    <p:sldId id="1901" r:id="rId17"/>
    <p:sldId id="1902" r:id="rId18"/>
    <p:sldId id="1903" r:id="rId19"/>
    <p:sldId id="1938" r:id="rId20"/>
    <p:sldId id="1956" r:id="rId21"/>
    <p:sldId id="1957" r:id="rId22"/>
    <p:sldId id="1958" r:id="rId23"/>
    <p:sldId id="2619" r:id="rId24"/>
    <p:sldId id="1959" r:id="rId25"/>
    <p:sldId id="2618" r:id="rId26"/>
    <p:sldId id="1939" r:id="rId27"/>
    <p:sldId id="1961" r:id="rId28"/>
    <p:sldId id="1935" r:id="rId29"/>
    <p:sldId id="1922" r:id="rId30"/>
    <p:sldId id="1936" r:id="rId31"/>
    <p:sldId id="1937" r:id="rId32"/>
    <p:sldId id="1952" r:id="rId33"/>
    <p:sldId id="1947" r:id="rId34"/>
    <p:sldId id="2620" r:id="rId35"/>
    <p:sldId id="1942" r:id="rId36"/>
    <p:sldId id="1739" r:id="rId37"/>
    <p:sldId id="1948"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89" userDrawn="1">
          <p15:clr>
            <a:srgbClr val="A4A3A4"/>
          </p15:clr>
        </p15:guide>
        <p15:guide id="2" orient="horz" pos="22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E1F2FF"/>
    <a:srgbClr val="007E36"/>
    <a:srgbClr val="B9F5FF"/>
    <a:srgbClr val="007E39"/>
    <a:srgbClr val="87CBFF"/>
    <a:srgbClr val="EA8A23"/>
    <a:srgbClr val="96BBCD"/>
    <a:srgbClr val="000000"/>
    <a:srgbClr val="AB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83846-E9C4-4F9D-B945-A54B0A31CDF8}" v="2" dt="2020-07-15T15:14:35.888"/>
    <p1510:client id="{23BA794A-E78F-93CB-490E-C7A47879DE30}" v="344" dt="2020-12-10T20:04:59.189"/>
    <p1510:client id="{4BFFD7A9-576C-450A-ADD5-0ECEB1B07BAE}" v="1" dt="2020-07-14T17:14:00.346"/>
    <p1510:client id="{9AFA8AE3-020A-49AF-B68F-56E4875F99C5}" v="458" dt="2020-07-15T14:03:30.571"/>
    <p1510:client id="{A30E8B77-2F63-4E39-AF4D-3DDE10639A55}" v="363" dt="2020-07-15T09:33:18.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1" autoAdjust="0"/>
    <p:restoredTop sz="73208" autoAdjust="0"/>
  </p:normalViewPr>
  <p:slideViewPr>
    <p:cSldViewPr snapToGrid="0">
      <p:cViewPr varScale="1">
        <p:scale>
          <a:sx n="62" d="100"/>
          <a:sy n="62" d="100"/>
        </p:scale>
        <p:origin x="1733" y="48"/>
      </p:cViewPr>
      <p:guideLst>
        <p:guide pos="989"/>
        <p:guide orient="horz" pos="2203"/>
      </p:guideLst>
    </p:cSldViewPr>
  </p:slideViewPr>
  <p:outlineViewPr>
    <p:cViewPr>
      <p:scale>
        <a:sx n="33" d="100"/>
        <a:sy n="33" d="100"/>
      </p:scale>
      <p:origin x="0" y="-5376"/>
    </p:cViewPr>
  </p:outlineViewPr>
  <p:notesTextViewPr>
    <p:cViewPr>
      <p:scale>
        <a:sx n="1" d="1"/>
        <a:sy n="1" d="1"/>
      </p:scale>
      <p:origin x="0" y="0"/>
    </p:cViewPr>
  </p:notesTextViewPr>
  <p:sorterViewPr>
    <p:cViewPr>
      <p:scale>
        <a:sx n="100" d="100"/>
        <a:sy n="100" d="100"/>
      </p:scale>
      <p:origin x="0" y="-1655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C41-402D-B68F-F5885B13975E}"/>
              </c:ext>
            </c:extLst>
          </c:dPt>
          <c:dPt>
            <c:idx val="1"/>
            <c:bubble3D val="0"/>
            <c:spPr>
              <a:solidFill>
                <a:schemeClr val="accent4"/>
              </a:solidFill>
              <a:ln w="28575">
                <a:solidFill>
                  <a:schemeClr val="lt1"/>
                </a:solidFill>
              </a:ln>
              <a:effectLst/>
            </c:spPr>
            <c:extLst>
              <c:ext xmlns:c16="http://schemas.microsoft.com/office/drawing/2014/chart" uri="{C3380CC4-5D6E-409C-BE32-E72D297353CC}">
                <c16:uniqueId val="{00000003-8C41-402D-B68F-F5885B13975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C41-402D-B68F-F5885B13975E}"/>
              </c:ext>
            </c:extLst>
          </c:dPt>
          <c:cat>
            <c:strRef>
              <c:f>Sheet1!$A$2:$A$4</c:f>
              <c:strCache>
                <c:ptCount val="2"/>
                <c:pt idx="0">
                  <c:v>Challenge</c:v>
                </c:pt>
                <c:pt idx="1">
                  <c:v>Hour</c:v>
                </c:pt>
              </c:strCache>
            </c:strRef>
          </c:cat>
          <c:val>
            <c:numRef>
              <c:f>Sheet1!$B$2:$B$4</c:f>
              <c:numCache>
                <c:formatCode>General</c:formatCode>
                <c:ptCount val="3"/>
                <c:pt idx="0">
                  <c:v>60</c:v>
                </c:pt>
                <c:pt idx="1">
                  <c:v>0</c:v>
                </c:pt>
              </c:numCache>
            </c:numRef>
          </c:val>
          <c:extLst>
            <c:ext xmlns:c16="http://schemas.microsoft.com/office/drawing/2014/chart" uri="{C3380CC4-5D6E-409C-BE32-E72D297353CC}">
              <c16:uniqueId val="{00000006-8C41-402D-B68F-F5885B13975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C41-402D-B68F-F5885B13975E}"/>
              </c:ext>
            </c:extLst>
          </c:dPt>
          <c:dPt>
            <c:idx val="1"/>
            <c:bubble3D val="0"/>
            <c:spPr>
              <a:solidFill>
                <a:schemeClr val="accent4"/>
              </a:solidFill>
              <a:ln w="28575">
                <a:solidFill>
                  <a:schemeClr val="lt1"/>
                </a:solidFill>
              </a:ln>
              <a:effectLst/>
            </c:spPr>
            <c:extLst>
              <c:ext xmlns:c16="http://schemas.microsoft.com/office/drawing/2014/chart" uri="{C3380CC4-5D6E-409C-BE32-E72D297353CC}">
                <c16:uniqueId val="{00000003-8C41-402D-B68F-F5885B13975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C41-402D-B68F-F5885B13975E}"/>
              </c:ext>
            </c:extLst>
          </c:dPt>
          <c:cat>
            <c:strRef>
              <c:f>Sheet1!$A$2:$A$4</c:f>
              <c:strCache>
                <c:ptCount val="2"/>
                <c:pt idx="0">
                  <c:v>Challenge</c:v>
                </c:pt>
                <c:pt idx="1">
                  <c:v>Hour</c:v>
                </c:pt>
              </c:strCache>
            </c:strRef>
          </c:cat>
          <c:val>
            <c:numRef>
              <c:f>Sheet1!$B$2:$B$4</c:f>
              <c:numCache>
                <c:formatCode>General</c:formatCode>
                <c:ptCount val="3"/>
                <c:pt idx="0">
                  <c:v>60</c:v>
                </c:pt>
                <c:pt idx="1">
                  <c:v>0</c:v>
                </c:pt>
              </c:numCache>
            </c:numRef>
          </c:val>
          <c:extLst>
            <c:ext xmlns:c16="http://schemas.microsoft.com/office/drawing/2014/chart" uri="{C3380CC4-5D6E-409C-BE32-E72D297353CC}">
              <c16:uniqueId val="{00000006-8C41-402D-B68F-F5885B13975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0.31567</cdr:x>
      <cdr:y>0.46757</cdr:y>
    </cdr:from>
    <cdr:to>
      <cdr:x>0.68433</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936976" y="925236"/>
          <a:ext cx="1094263" cy="84278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bg1"/>
              </a:solidFill>
            </a:rPr>
            <a:t>60 </a:t>
          </a:r>
          <a:br>
            <a:rPr lang="en-US" sz="1400" dirty="0">
              <a:solidFill>
                <a:schemeClr val="bg1"/>
              </a:solidFill>
            </a:rPr>
          </a:br>
          <a:r>
            <a:rPr lang="en-US" sz="1400" dirty="0">
              <a:solidFill>
                <a:schemeClr val="bg1"/>
              </a:solidFill>
            </a:rPr>
            <a:t>minutes</a:t>
          </a:r>
        </a:p>
      </cdr:txBody>
    </cdr:sp>
  </cdr:relSizeAnchor>
</c:userShapes>
</file>

<file path=ppt/drawings/drawing2.xml><?xml version="1.0" encoding="utf-8"?>
<c:userShapes xmlns:c="http://schemas.openxmlformats.org/drawingml/2006/chart">
  <cdr:relSizeAnchor xmlns:cdr="http://schemas.openxmlformats.org/drawingml/2006/chartDrawing">
    <cdr:from>
      <cdr:x>0.31567</cdr:x>
      <cdr:y>0.46757</cdr:y>
    </cdr:from>
    <cdr:to>
      <cdr:x>0.68433</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936976" y="925236"/>
          <a:ext cx="1094263" cy="84278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bg1"/>
              </a:solidFill>
            </a:rPr>
            <a:t>60 </a:t>
          </a:r>
          <a:br>
            <a:rPr lang="en-US" sz="1400" dirty="0">
              <a:solidFill>
                <a:schemeClr val="bg1"/>
              </a:solidFill>
            </a:rPr>
          </a:br>
          <a:r>
            <a:rPr lang="en-US" sz="1400" dirty="0">
              <a:solidFill>
                <a:schemeClr val="bg1"/>
              </a:solidFill>
            </a:rPr>
            <a:t>minutes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6/4/2021 5:20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6/4/2021 2:45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6/4/2021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can define a build as a collection of jobs, rather than as a single job. Each job consumes one of these parallel jobs that runs on an agent. If there aren't enough parallel jobs available for your organization, the jobs will be queued and run sequentially.</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1978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self-hosted agents have any performance advantages over Microsoft-hosted agents?</a:t>
            </a:r>
          </a:p>
          <a:p>
            <a:r>
              <a:rPr lang="en-US" sz="882" b="0" i="0" u="none" strike="noStrike" kern="1200" dirty="0">
                <a:solidFill>
                  <a:schemeClr val="tx1"/>
                </a:solidFill>
                <a:effectLst/>
                <a:latin typeface="Segoe UI Light" pitchFamily="34" charset="0"/>
                <a:ea typeface="+mn-ea"/>
                <a:cs typeface="+mn-cs"/>
              </a:rPr>
              <a:t>Can I install multiple self-hosted agents on the same machine?</a:t>
            </a:r>
            <a:endParaRPr lang="en-US"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92677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6/4/2021 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6/4/2021 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Q1 Answer</a:t>
            </a:r>
            <a:r>
              <a:rPr lang="en-US" dirty="0"/>
              <a:t>: </a:t>
            </a:r>
            <a:r>
              <a:rPr lang="en-US" sz="882" b="0" kern="1200" dirty="0">
                <a:solidFill>
                  <a:schemeClr val="tx1"/>
                </a:solidFill>
                <a:effectLst/>
                <a:latin typeface="Segoe UI Light" pitchFamily="34" charset="0"/>
                <a:ea typeface="+mn-ea"/>
                <a:cs typeface="+mn-cs"/>
              </a:rPr>
              <a:t>The four pillars of continuous integration are: a Version Control System, Packet Management System, Continuous Integration System, and an Automated Build Process.</a:t>
            </a:r>
            <a:endParaRPr lang="en-US" b="1" dirty="0"/>
          </a:p>
          <a:p>
            <a:r>
              <a:rPr lang="en-US" sz="900" b="1" i="0" kern="1200" dirty="0">
                <a:solidFill>
                  <a:schemeClr val="tx1"/>
                </a:solidFill>
                <a:effectLst/>
                <a:latin typeface="Segoe UI Light" pitchFamily="34" charset="0"/>
                <a:ea typeface="+mn-ea"/>
                <a:cs typeface="+mn-cs"/>
              </a:rPr>
              <a:t>Q2 Answer</a:t>
            </a:r>
            <a:r>
              <a:rPr lang="en-US" sz="900" b="0" i="0" kern="1200" dirty="0">
                <a:solidFill>
                  <a:schemeClr val="tx1"/>
                </a:solidFill>
                <a:effectLst/>
                <a:latin typeface="Segoe UI Light" pitchFamily="34" charset="0"/>
                <a:ea typeface="+mn-ea"/>
                <a:cs typeface="+mn-cs"/>
              </a:rPr>
              <a:t>: </a:t>
            </a:r>
            <a:r>
              <a:rPr lang="en-US" sz="900" b="0" kern="1200" dirty="0">
                <a:solidFill>
                  <a:schemeClr val="tx1"/>
                </a:solidFill>
                <a:effectLst/>
                <a:latin typeface="Segoe UI Light" pitchFamily="34" charset="0"/>
                <a:ea typeface="+mn-ea"/>
                <a:cs typeface="+mn-cs"/>
              </a:rPr>
              <a:t>You should pause the build. A paused build will not start new builds and will queue any new build requests.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Q3 Answer: </a:t>
            </a:r>
            <a:r>
              <a:rPr lang="en-US" sz="900" b="0" kern="1200" dirty="0">
                <a:solidFill>
                  <a:schemeClr val="tx1"/>
                </a:solidFill>
                <a:effectLst/>
                <a:latin typeface="Segoe UI Light" pitchFamily="34" charset="0"/>
                <a:ea typeface="+mn-ea"/>
                <a:cs typeface="+mn-cs"/>
              </a:rPr>
              <a:t>You should change the build job timeout setting to 5 minutes. A blank value means unlimited.</a:t>
            </a: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750500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8347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Cover the software examples shown in the student materials.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66126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Light" pitchFamily="34" charset="0"/>
                <a:ea typeface="+mn-ea"/>
                <a:cs typeface="+mn-cs"/>
              </a:rPr>
              <a:t>✔️ Continuous integration also enables tracking metrics to assess code quality over time, such as unit test pass rates, code that breaks frequently, code coverage trends, and code analysis. It can be used to provide information on what has been changed between builds for traceability benefits, as well as for introducing evidence of what teams do in order to have a global view of build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kern="1200">
                <a:solidFill>
                  <a:schemeClr val="tx1"/>
                </a:solidFill>
                <a:effectLst/>
                <a:latin typeface="Segoe UI Light" pitchFamily="34" charset="0"/>
                <a:ea typeface="+mn-ea"/>
                <a:cs typeface="+mn-cs"/>
              </a:rPr>
              <a:t>For more information, you can see:</a:t>
            </a:r>
            <a:br>
              <a:rPr lang="en-US" sz="900" b="0" kern="1200">
                <a:solidFill>
                  <a:schemeClr val="tx1"/>
                </a:solidFill>
                <a:effectLst/>
                <a:latin typeface="Segoe UI Light" pitchFamily="34" charset="0"/>
                <a:ea typeface="+mn-ea"/>
                <a:cs typeface="+mn-cs"/>
              </a:rPr>
            </a:br>
            <a:r>
              <a:rPr lang="en-US" sz="900" b="0" kern="1200">
                <a:solidFill>
                  <a:schemeClr val="tx1"/>
                </a:solidFill>
                <a:effectLst/>
                <a:latin typeface="Segoe UI Light" pitchFamily="34" charset="0"/>
                <a:ea typeface="+mn-ea"/>
                <a:cs typeface="+mn-cs"/>
              </a:rPr>
              <a:t>What is Continuous Integration? - https://docs.microsoft.com/en-us/azure/devops/learn/what-is-continuous-integration</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479617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9520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5765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For more information, you can see:</a:t>
            </a:r>
          </a:p>
          <a:p>
            <a:r>
              <a:rPr lang="en-US" sz="882" b="0" kern="1200">
                <a:solidFill>
                  <a:schemeClr val="tx1"/>
                </a:solidFill>
                <a:effectLst/>
                <a:latin typeface="Segoe UI Light" pitchFamily="34" charset="0"/>
                <a:ea typeface="+mn-ea"/>
                <a:cs typeface="+mn-cs"/>
              </a:rPr>
              <a:t>Build Pipeline Options - https://docs.microsoft.com/en-us/azure/devops/pipelines/build/options?view=vsts&amp;tabs=yaml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9123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6/4/2021 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84016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For more information, you can see:</a:t>
            </a:r>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Capabilities - https://docs.microsoft.com/en-us/azure/devops/pipelines/agents/agents?view=vsts#capabilities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57260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endParaRPr lang="en-US"/>
          </a:p>
        </p:txBody>
      </p:sp>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6" y="448056"/>
            <a:ext cx="1362456" cy="1923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1174373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446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8166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465138" y="60447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9345808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600200" y="1485899"/>
            <a:ext cx="10409238" cy="91440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40754" y="3040062"/>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5" y="3587932"/>
            <a:ext cx="5544766" cy="2046546"/>
          </a:xfrm>
          <a:ln w="19050">
            <a:solidFill>
              <a:schemeClr val="tx2"/>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464672" y="3587932"/>
            <a:ext cx="5544766" cy="2046546"/>
          </a:xfrm>
          <a:ln w="19050">
            <a:solidFill>
              <a:schemeClr val="tx2"/>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40369360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3292078"/>
            <a:ext cx="2506662" cy="410369"/>
          </a:xfrm>
          <a:prstGeom prst="rect">
            <a:avLst/>
          </a:prstGeom>
        </p:spPr>
        <p:txBody>
          <a:bodyPr wrap="square" lIns="0" tIns="0" rIns="0" bIns="0" anchor="ctr">
            <a:spAutoFit/>
          </a:bodyPr>
          <a:lstStyle>
            <a:lvl1pPr>
              <a:lnSpc>
                <a:spcPts val="3200"/>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30228043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27038" y="3317212"/>
            <a:ext cx="9070923" cy="3600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134287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518071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44655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312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62" r:id="rId2"/>
    <p:sldLayoutId id="2147484617" r:id="rId3"/>
    <p:sldLayoutId id="2147484580" r:id="rId4"/>
    <p:sldLayoutId id="2147484563" r:id="rId5"/>
    <p:sldLayoutId id="2147484619" r:id="rId6"/>
    <p:sldLayoutId id="2147484615" r:id="rId7"/>
    <p:sldLayoutId id="2147484572" r:id="rId8"/>
    <p:sldLayoutId id="2147484620" r:id="rId9"/>
    <p:sldLayoutId id="2147484621" r:id="rId10"/>
    <p:sldLayoutId id="2147484622" r:id="rId11"/>
    <p:sldLayoutId id="2147484624" r:id="rId12"/>
    <p:sldLayoutId id="2147484625" r:id="rId13"/>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slides/_rels/slide15.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slides/_rels/slide1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2.xml"/><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2.xml"/><Relationship Id="rId5" Type="http://schemas.openxmlformats.org/officeDocument/2006/relationships/image" Target="../media/image60.wmf"/><Relationship Id="rId4" Type="http://schemas.openxmlformats.org/officeDocument/2006/relationships/image" Target="../media/image59.wmf"/></Relationships>
</file>

<file path=ppt/slides/_rels/slide2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0.emf"/><Relationship Id="rId7" Type="http://schemas.openxmlformats.org/officeDocument/2006/relationships/image" Target="../media/image14.w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emf"/><Relationship Id="rId9" Type="http://schemas.openxmlformats.org/officeDocument/2006/relationships/image" Target="../media/image16.wmf"/></Relationships>
</file>

<file path=ppt/slides/_rels/slide3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chart" Target="../charts/chart1.xml"/><Relationship Id="rId4" Type="http://schemas.openxmlformats.org/officeDocument/2006/relationships/image" Target="../media/image72.emf"/></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chart" Target="../charts/chart2.xml"/><Relationship Id="rId4" Type="http://schemas.openxmlformats.org/officeDocument/2006/relationships/image" Target="../media/image72.emf"/></Relationships>
</file>

<file path=ppt/slides/_rels/slide3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9" Type="http://schemas.openxmlformats.org/officeDocument/2006/relationships/image" Target="../media/image31.wmf"/></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277" y="2582862"/>
            <a:ext cx="5537797" cy="1828800"/>
          </a:xfrm>
        </p:spPr>
        <p:txBody>
          <a:bodyPr lIns="0" tIns="0" rIns="0" bIns="0" anchor="ctr">
            <a:spAutoFit/>
          </a:bodyPr>
          <a:lstStyle/>
          <a:p>
            <a:r>
              <a:rPr lang="en-US" dirty="0"/>
              <a:t>AZ-400.00</a:t>
            </a:r>
            <a:br>
              <a:rPr lang="en-US" dirty="0"/>
            </a:br>
            <a:r>
              <a:rPr lang="en-US" dirty="0"/>
              <a:t>Module 6:</a:t>
            </a:r>
            <a:br>
              <a:rPr lang="en-US" dirty="0"/>
            </a:br>
            <a:r>
              <a:rPr lang="en-US" dirty="0"/>
              <a:t>Implementing Continuous Integration using Azure Pipelines</a:t>
            </a:r>
          </a:p>
        </p:txBody>
      </p:sp>
    </p:spTree>
    <p:extLst>
      <p:ext uri="{BB962C8B-B14F-4D97-AF65-F5344CB8AC3E}">
        <p14:creationId xmlns:p14="http://schemas.microsoft.com/office/powerpoint/2010/main" val="36358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51E0-D527-4C06-8B0A-A07A87E0D349}"/>
              </a:ext>
            </a:extLst>
          </p:cNvPr>
          <p:cNvSpPr>
            <a:spLocks noGrp="1"/>
          </p:cNvSpPr>
          <p:nvPr>
            <p:ph type="title"/>
          </p:nvPr>
        </p:nvSpPr>
        <p:spPr>
          <a:xfrm>
            <a:off x="465138" y="632779"/>
            <a:ext cx="11533187" cy="411162"/>
          </a:xfrm>
        </p:spPr>
        <p:txBody>
          <a:bodyPr/>
          <a:lstStyle/>
          <a:p>
            <a:r>
              <a:rPr lang="en-US"/>
              <a:t>Build number formatting and build status</a:t>
            </a:r>
          </a:p>
        </p:txBody>
      </p:sp>
      <p:sp>
        <p:nvSpPr>
          <p:cNvPr id="10" name="Rectangle 9">
            <a:extLst>
              <a:ext uri="{FF2B5EF4-FFF2-40B4-BE49-F238E27FC236}">
                <a16:creationId xmlns:a16="http://schemas.microsoft.com/office/drawing/2014/main" id="{0E1C78D9-ED0D-4E19-B911-47133707373C}"/>
              </a:ext>
            </a:extLst>
          </p:cNvPr>
          <p:cNvSpPr/>
          <p:nvPr/>
        </p:nvSpPr>
        <p:spPr>
          <a:xfrm>
            <a:off x="427037" y="1618488"/>
            <a:ext cx="5693107" cy="33289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latin typeface="+mj-lt"/>
                <a:cs typeface="Segoe UI" pitchFamily="34" charset="0"/>
              </a:rPr>
              <a:t>Build number formatting</a:t>
            </a:r>
          </a:p>
        </p:txBody>
      </p:sp>
      <p:pic>
        <p:nvPicPr>
          <p:cNvPr id="4" name="Picture 3" descr="Screenshot of the build number format in the build properties options">
            <a:extLst>
              <a:ext uri="{FF2B5EF4-FFF2-40B4-BE49-F238E27FC236}">
                <a16:creationId xmlns:a16="http://schemas.microsoft.com/office/drawing/2014/main" id="{DECCA724-6A48-43CC-AC10-FE238B201C2F}"/>
              </a:ext>
            </a:extLst>
          </p:cNvPr>
          <p:cNvPicPr>
            <a:picLocks noChangeAspect="1"/>
          </p:cNvPicPr>
          <p:nvPr/>
        </p:nvPicPr>
        <p:blipFill rotWithShape="1">
          <a:blip r:embed="rId3"/>
          <a:srcRect l="-20105" t="-1573" r="-18405" b="-1963"/>
          <a:stretch/>
        </p:blipFill>
        <p:spPr>
          <a:xfrm>
            <a:off x="594398" y="2664801"/>
            <a:ext cx="5358384" cy="2075688"/>
          </a:xfrm>
          <a:prstGeom prst="rect">
            <a:avLst/>
          </a:prstGeom>
          <a:ln>
            <a:solidFill>
              <a:schemeClr val="bg1">
                <a:lumMod val="95000"/>
              </a:schemeClr>
            </a:solidFill>
          </a:ln>
        </p:spPr>
      </p:pic>
      <p:sp>
        <p:nvSpPr>
          <p:cNvPr id="11" name="Rectangle 10">
            <a:extLst>
              <a:ext uri="{FF2B5EF4-FFF2-40B4-BE49-F238E27FC236}">
                <a16:creationId xmlns:a16="http://schemas.microsoft.com/office/drawing/2014/main" id="{D29953CF-3E14-4030-9729-10C878D6FA43}"/>
              </a:ext>
            </a:extLst>
          </p:cNvPr>
          <p:cNvSpPr/>
          <p:nvPr/>
        </p:nvSpPr>
        <p:spPr>
          <a:xfrm>
            <a:off x="6305217" y="1618488"/>
            <a:ext cx="5693107" cy="33289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latin typeface="+mj-lt"/>
                <a:cs typeface="Segoe UI" pitchFamily="34" charset="0"/>
              </a:rPr>
              <a:t>Build status</a:t>
            </a:r>
            <a:br>
              <a:rPr lang="en-US" sz="2400" dirty="0">
                <a:solidFill>
                  <a:schemeClr val="tx1"/>
                </a:solidFill>
                <a:latin typeface="+mj-lt"/>
                <a:cs typeface="Segoe UI" pitchFamily="34" charset="0"/>
              </a:rPr>
            </a:br>
            <a:r>
              <a:rPr lang="en-US" sz="2400" dirty="0">
                <a:solidFill>
                  <a:schemeClr val="tx1"/>
                </a:solidFill>
                <a:latin typeface="+mj-lt"/>
                <a:cs typeface="Segoe UI" pitchFamily="34" charset="0"/>
              </a:rPr>
              <a:t>(enabled, paused, disabled)</a:t>
            </a:r>
          </a:p>
        </p:txBody>
      </p:sp>
      <p:pic>
        <p:nvPicPr>
          <p:cNvPr id="7" name="Picture 6" descr="Screenshot of the build request is processing selections: enabled, paused and disabled">
            <a:extLst>
              <a:ext uri="{FF2B5EF4-FFF2-40B4-BE49-F238E27FC236}">
                <a16:creationId xmlns:a16="http://schemas.microsoft.com/office/drawing/2014/main" id="{0B2DADDE-657C-4D5E-B6E7-108028748E69}"/>
              </a:ext>
            </a:extLst>
          </p:cNvPr>
          <p:cNvPicPr>
            <a:picLocks noChangeAspect="1"/>
          </p:cNvPicPr>
          <p:nvPr/>
        </p:nvPicPr>
        <p:blipFill rotWithShape="1">
          <a:blip r:embed="rId4"/>
          <a:srcRect l="-2312" t="-4426" r="2312" b="-33382"/>
          <a:stretch/>
        </p:blipFill>
        <p:spPr>
          <a:xfrm>
            <a:off x="6474338" y="2693225"/>
            <a:ext cx="5354863" cy="2076449"/>
          </a:xfrm>
          <a:prstGeom prst="rect">
            <a:avLst/>
          </a:prstGeom>
          <a:ln>
            <a:solidFill>
              <a:schemeClr val="bg1">
                <a:lumMod val="95000"/>
              </a:schemeClr>
            </a:solidFill>
          </a:ln>
        </p:spPr>
      </p:pic>
    </p:spTree>
    <p:extLst>
      <p:ext uri="{BB962C8B-B14F-4D97-AF65-F5344CB8AC3E}">
        <p14:creationId xmlns:p14="http://schemas.microsoft.com/office/powerpoint/2010/main" val="4249545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51E0-D527-4C06-8B0A-A07A87E0D349}"/>
              </a:ext>
            </a:extLst>
          </p:cNvPr>
          <p:cNvSpPr>
            <a:spLocks noGrp="1"/>
          </p:cNvSpPr>
          <p:nvPr>
            <p:ph type="title"/>
          </p:nvPr>
        </p:nvSpPr>
        <p:spPr>
          <a:xfrm>
            <a:off x="465138" y="632779"/>
            <a:ext cx="11533187" cy="411162"/>
          </a:xfrm>
        </p:spPr>
        <p:txBody>
          <a:bodyPr/>
          <a:lstStyle/>
          <a:p>
            <a:r>
              <a:rPr lang="en-US" dirty="0"/>
              <a:t>Authorization and timeouts, and badges</a:t>
            </a:r>
          </a:p>
        </p:txBody>
      </p:sp>
      <p:sp>
        <p:nvSpPr>
          <p:cNvPr id="3" name="Rectangle 2">
            <a:extLst>
              <a:ext uri="{FF2B5EF4-FFF2-40B4-BE49-F238E27FC236}">
                <a16:creationId xmlns:a16="http://schemas.microsoft.com/office/drawing/2014/main" id="{01FE0310-3FD3-4648-9501-5F618E2B4CD3}"/>
              </a:ext>
            </a:extLst>
          </p:cNvPr>
          <p:cNvSpPr/>
          <p:nvPr/>
        </p:nvSpPr>
        <p:spPr>
          <a:xfrm>
            <a:off x="427037" y="1618569"/>
            <a:ext cx="5693107" cy="421617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latin typeface="+mj-lt"/>
                <a:cs typeface="Segoe UI" pitchFamily="34" charset="0"/>
              </a:rPr>
              <a:t>Authorization and timeouts (scope, job timeout, cancel job timeout)</a:t>
            </a:r>
          </a:p>
        </p:txBody>
      </p:sp>
      <p:pic>
        <p:nvPicPr>
          <p:cNvPr id="20" name="Picture 19" descr="Screenshot of the Build Job Properties page. The build scope is project collection. The build timeout is 60. The build cancel timeout is 5 minutes">
            <a:extLst>
              <a:ext uri="{FF2B5EF4-FFF2-40B4-BE49-F238E27FC236}">
                <a16:creationId xmlns:a16="http://schemas.microsoft.com/office/drawing/2014/main" id="{87305007-FF67-4B56-B4D4-BDA5883362F6}"/>
              </a:ext>
            </a:extLst>
          </p:cNvPr>
          <p:cNvPicPr>
            <a:picLocks noChangeAspect="1"/>
          </p:cNvPicPr>
          <p:nvPr/>
        </p:nvPicPr>
        <p:blipFill>
          <a:blip r:embed="rId3"/>
          <a:stretch>
            <a:fillRect/>
          </a:stretch>
        </p:blipFill>
        <p:spPr>
          <a:xfrm>
            <a:off x="594398" y="2672656"/>
            <a:ext cx="5358384" cy="3031005"/>
          </a:xfrm>
          <a:prstGeom prst="rect">
            <a:avLst/>
          </a:prstGeom>
        </p:spPr>
      </p:pic>
      <p:sp>
        <p:nvSpPr>
          <p:cNvPr id="6" name="Rectangle 5">
            <a:extLst>
              <a:ext uri="{FF2B5EF4-FFF2-40B4-BE49-F238E27FC236}">
                <a16:creationId xmlns:a16="http://schemas.microsoft.com/office/drawing/2014/main" id="{0FAC8DB3-12F6-4F63-98DD-7317CAA73D90}"/>
              </a:ext>
            </a:extLst>
          </p:cNvPr>
          <p:cNvSpPr/>
          <p:nvPr/>
        </p:nvSpPr>
        <p:spPr>
          <a:xfrm>
            <a:off x="6305217" y="1618569"/>
            <a:ext cx="5693107" cy="421617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latin typeface="+mj-lt"/>
                <a:cs typeface="Segoe UI" pitchFamily="34" charset="0"/>
              </a:rPr>
              <a:t>Badges</a:t>
            </a:r>
          </a:p>
        </p:txBody>
      </p:sp>
      <p:pic>
        <p:nvPicPr>
          <p:cNvPr id="22" name="Picture 21" descr="Screenshot of the Azure Pipelines badge which has Succeeded">
            <a:extLst>
              <a:ext uri="{FF2B5EF4-FFF2-40B4-BE49-F238E27FC236}">
                <a16:creationId xmlns:a16="http://schemas.microsoft.com/office/drawing/2014/main" id="{6DB34D3D-48E7-471F-865C-890555EA092A}"/>
              </a:ext>
            </a:extLst>
          </p:cNvPr>
          <p:cNvPicPr>
            <a:picLocks noChangeAspect="1"/>
          </p:cNvPicPr>
          <p:nvPr/>
        </p:nvPicPr>
        <p:blipFill>
          <a:blip r:embed="rId4"/>
          <a:stretch>
            <a:fillRect/>
          </a:stretch>
        </p:blipFill>
        <p:spPr>
          <a:xfrm>
            <a:off x="6474338" y="2693306"/>
            <a:ext cx="5358384" cy="913642"/>
          </a:xfrm>
          <a:prstGeom prst="rect">
            <a:avLst/>
          </a:prstGeom>
        </p:spPr>
      </p:pic>
    </p:spTree>
    <p:extLst>
      <p:ext uri="{BB962C8B-B14F-4D97-AF65-F5344CB8AC3E}">
        <p14:creationId xmlns:p14="http://schemas.microsoft.com/office/powerpoint/2010/main" val="31347420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038" y="3317212"/>
            <a:ext cx="9070923" cy="360099"/>
          </a:xfrm>
        </p:spPr>
        <p:txBody>
          <a:bodyPr/>
          <a:lstStyle/>
          <a:p>
            <a:r>
              <a:rPr lang="en-US"/>
              <a:t>Lesson 03: Implementing a build strategy</a:t>
            </a:r>
          </a:p>
        </p:txBody>
      </p:sp>
      <p:pic>
        <p:nvPicPr>
          <p:cNvPr id="3" name="Picture 2" descr="Icon of thick lines and circles arranged to form a square pattern">
            <a:extLst>
              <a:ext uri="{FF2B5EF4-FFF2-40B4-BE49-F238E27FC236}">
                <a16:creationId xmlns:a16="http://schemas.microsoft.com/office/drawing/2014/main" id="{E7AF038F-CC6B-4B9E-A481-0E5E41106DFB}"/>
              </a:ext>
            </a:extLst>
          </p:cNvPr>
          <p:cNvPicPr>
            <a:picLocks noChangeAspect="1"/>
          </p:cNvPicPr>
          <p:nvPr/>
        </p:nvPicPr>
        <p:blipFill>
          <a:blip r:embed="rId3">
            <a:clrChange>
              <a:clrFrom>
                <a:srgbClr val="FFFFFF"/>
              </a:clrFrom>
              <a:clrTo>
                <a:srgbClr val="FFFFFF">
                  <a:alpha val="0"/>
                </a:srgbClr>
              </a:clrTo>
            </a:clrChange>
          </a:blip>
          <a:srcRect/>
          <a:stretch/>
        </p:blipFill>
        <p:spPr>
          <a:xfrm>
            <a:off x="10475389" y="3040062"/>
            <a:ext cx="914400" cy="914400"/>
          </a:xfrm>
          <a:prstGeom prst="rect">
            <a:avLst/>
          </a:prstGeom>
        </p:spPr>
      </p:pic>
    </p:spTree>
    <p:extLst>
      <p:ext uri="{BB962C8B-B14F-4D97-AF65-F5344CB8AC3E}">
        <p14:creationId xmlns:p14="http://schemas.microsoft.com/office/powerpoint/2010/main" val="15870729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81AD-4296-4B5B-A173-CAB1822F7A64}"/>
              </a:ext>
            </a:extLst>
          </p:cNvPr>
          <p:cNvSpPr>
            <a:spLocks noGrp="1"/>
          </p:cNvSpPr>
          <p:nvPr>
            <p:ph type="title"/>
          </p:nvPr>
        </p:nvSpPr>
        <p:spPr>
          <a:xfrm>
            <a:off x="465138" y="632779"/>
            <a:ext cx="11533187" cy="411162"/>
          </a:xfrm>
        </p:spPr>
        <p:txBody>
          <a:bodyPr/>
          <a:lstStyle/>
          <a:p>
            <a:r>
              <a:rPr lang="en-US" dirty="0"/>
              <a:t>Configuring agent demands</a:t>
            </a:r>
          </a:p>
        </p:txBody>
      </p:sp>
      <p:sp>
        <p:nvSpPr>
          <p:cNvPr id="21" name="Rectangle 20">
            <a:extLst>
              <a:ext uri="{FF2B5EF4-FFF2-40B4-BE49-F238E27FC236}">
                <a16:creationId xmlns:a16="http://schemas.microsoft.com/office/drawing/2014/main" id="{CAA2C87D-08E5-41D7-8F10-D4EF24F05BCB}"/>
              </a:ext>
            </a:extLst>
          </p:cNvPr>
          <p:cNvSpPr/>
          <p:nvPr/>
        </p:nvSpPr>
        <p:spPr>
          <a:xfrm>
            <a:off x="427038" y="1467985"/>
            <a:ext cx="4297362" cy="478155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pPr marL="342900" indent="-342900">
              <a:spcBef>
                <a:spcPts val="1200"/>
              </a:spcBef>
              <a:buFont typeface="Arial"/>
              <a:buChar char="•"/>
            </a:pPr>
            <a:r>
              <a:rPr lang="pt-BR" sz="2400" dirty="0">
                <a:solidFill>
                  <a:schemeClr val="tx1"/>
                </a:solidFill>
                <a:cs typeface="Segoe UI Semilight"/>
              </a:rPr>
              <a:t>Capacidades do usuário</a:t>
            </a:r>
          </a:p>
          <a:p>
            <a:pPr marL="342900" indent="-342900">
              <a:spcBef>
                <a:spcPts val="1200"/>
              </a:spcBef>
              <a:buFont typeface="Arial"/>
              <a:buChar char="•"/>
            </a:pPr>
            <a:r>
              <a:rPr lang="pt-BR" sz="2400" dirty="0">
                <a:solidFill>
                  <a:schemeClr val="tx1"/>
                </a:solidFill>
                <a:cs typeface="Segoe UI Semilight"/>
              </a:rPr>
              <a:t>Capacidades do sistema</a:t>
            </a:r>
          </a:p>
          <a:p>
            <a:pPr marL="342900" indent="-342900">
              <a:spcBef>
                <a:spcPts val="1200"/>
              </a:spcBef>
              <a:buFont typeface="Arial"/>
              <a:buChar char="•"/>
            </a:pPr>
            <a:r>
              <a:rPr lang="pt-BR" sz="2400" dirty="0">
                <a:solidFill>
                  <a:schemeClr val="tx1"/>
                </a:solidFill>
                <a:cs typeface="Segoe UI Semilight"/>
              </a:rPr>
              <a:t>Os agentes podem ter diferentes configurações de autorização e tempo limite.</a:t>
            </a:r>
            <a:endParaRPr lang="en-US" sz="2400" dirty="0">
              <a:solidFill>
                <a:schemeClr val="tx1"/>
              </a:solidFill>
              <a:cs typeface="Segoe UI Semilight"/>
            </a:endParaRPr>
          </a:p>
        </p:txBody>
      </p:sp>
      <p:sp>
        <p:nvSpPr>
          <p:cNvPr id="24" name="Rectangle 23">
            <a:extLst>
              <a:ext uri="{FF2B5EF4-FFF2-40B4-BE49-F238E27FC236}">
                <a16:creationId xmlns:a16="http://schemas.microsoft.com/office/drawing/2014/main" id="{A9A7D664-61B3-4DA0-937D-3A6848D67D39}"/>
              </a:ext>
              <a:ext uri="{C183D7F6-B498-43B3-948B-1728B52AA6E4}">
                <adec:decorative xmlns:adec="http://schemas.microsoft.com/office/drawing/2017/decorative" val="1"/>
              </a:ext>
            </a:extLst>
          </p:cNvPr>
          <p:cNvSpPr/>
          <p:nvPr/>
        </p:nvSpPr>
        <p:spPr bwMode="auto">
          <a:xfrm>
            <a:off x="4864100" y="1467985"/>
            <a:ext cx="7145337" cy="478155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Screenshot of the Capabilities tab. Both User Capabilities and System Capabilities are shown">
            <a:extLst>
              <a:ext uri="{FF2B5EF4-FFF2-40B4-BE49-F238E27FC236}">
                <a16:creationId xmlns:a16="http://schemas.microsoft.com/office/drawing/2014/main" id="{2EFBBF23-38B8-4D28-87F5-6670090B169E}"/>
              </a:ext>
            </a:extLst>
          </p:cNvPr>
          <p:cNvPicPr>
            <a:picLocks noChangeAspect="1"/>
          </p:cNvPicPr>
          <p:nvPr/>
        </p:nvPicPr>
        <p:blipFill>
          <a:blip r:embed="rId3"/>
          <a:stretch>
            <a:fillRect/>
          </a:stretch>
        </p:blipFill>
        <p:spPr>
          <a:xfrm>
            <a:off x="4999875" y="1540393"/>
            <a:ext cx="4757189" cy="4618630"/>
          </a:xfrm>
          <a:prstGeom prst="rect">
            <a:avLst/>
          </a:prstGeom>
          <a:ln w="3175">
            <a:solidFill>
              <a:schemeClr val="bg1">
                <a:lumMod val="95000"/>
              </a:schemeClr>
            </a:solidFill>
          </a:ln>
        </p:spPr>
      </p:pic>
    </p:spTree>
    <p:extLst>
      <p:ext uri="{BB962C8B-B14F-4D97-AF65-F5344CB8AC3E}">
        <p14:creationId xmlns:p14="http://schemas.microsoft.com/office/powerpoint/2010/main" val="28960210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1579-BB66-4E4F-9834-F19BCCEEDD5F}"/>
              </a:ext>
            </a:extLst>
          </p:cNvPr>
          <p:cNvSpPr>
            <a:spLocks noGrp="1"/>
          </p:cNvSpPr>
          <p:nvPr>
            <p:ph type="title"/>
          </p:nvPr>
        </p:nvSpPr>
        <p:spPr>
          <a:xfrm>
            <a:off x="465138" y="632779"/>
            <a:ext cx="11533187" cy="411162"/>
          </a:xfrm>
        </p:spPr>
        <p:txBody>
          <a:bodyPr/>
          <a:lstStyle/>
          <a:p>
            <a:r>
              <a:rPr lang="en-US" dirty="0"/>
              <a:t>Implementing multi-agent builds</a:t>
            </a:r>
          </a:p>
        </p:txBody>
      </p:sp>
      <p:sp>
        <p:nvSpPr>
          <p:cNvPr id="6" name="TextBox 5">
            <a:extLst>
              <a:ext uri="{FF2B5EF4-FFF2-40B4-BE49-F238E27FC236}">
                <a16:creationId xmlns:a16="http://schemas.microsoft.com/office/drawing/2014/main" id="{AE7E6AAE-7B9C-4190-BB7F-632E82CB83CE}"/>
              </a:ext>
            </a:extLst>
          </p:cNvPr>
          <p:cNvSpPr txBox="1"/>
          <p:nvPr/>
        </p:nvSpPr>
        <p:spPr>
          <a:xfrm>
            <a:off x="465138" y="1188720"/>
            <a:ext cx="11256980" cy="415792"/>
          </a:xfrm>
          <a:prstGeom prst="rect">
            <a:avLst/>
          </a:prstGeom>
          <a:noFill/>
        </p:spPr>
        <p:txBody>
          <a:bodyPr wrap="square" lIns="0" tIns="0" rIns="0" bIns="0" rtlCol="0">
            <a:noAutofit/>
          </a:bodyPr>
          <a:lstStyle/>
          <a:p>
            <a:r>
              <a:rPr lang="en-US" sz="2400" dirty="0">
                <a:solidFill>
                  <a:srgbClr val="1A1A1A"/>
                </a:solidFill>
                <a:latin typeface="Segoe UI Semibold"/>
              </a:rPr>
              <a:t>Adding multiple jobs to a pipeline lets you:</a:t>
            </a:r>
          </a:p>
        </p:txBody>
      </p:sp>
      <p:pic>
        <p:nvPicPr>
          <p:cNvPr id="12" name="Picture 11" descr="Icon of four squares connected by lines ">
            <a:extLst>
              <a:ext uri="{FF2B5EF4-FFF2-40B4-BE49-F238E27FC236}">
                <a16:creationId xmlns:a16="http://schemas.microsoft.com/office/drawing/2014/main" id="{3040A328-E0D7-4A70-BC85-259E5E9CAA81}"/>
              </a:ext>
            </a:extLst>
          </p:cNvPr>
          <p:cNvPicPr>
            <a:picLocks noChangeAspect="1"/>
          </p:cNvPicPr>
          <p:nvPr/>
        </p:nvPicPr>
        <p:blipFill>
          <a:blip r:embed="rId3"/>
          <a:stretch>
            <a:fillRect/>
          </a:stretch>
        </p:blipFill>
        <p:spPr>
          <a:xfrm>
            <a:off x="422798" y="1717167"/>
            <a:ext cx="952500" cy="952500"/>
          </a:xfrm>
          <a:prstGeom prst="rect">
            <a:avLst/>
          </a:prstGeom>
        </p:spPr>
      </p:pic>
      <p:sp>
        <p:nvSpPr>
          <p:cNvPr id="10" name="TextBox 9">
            <a:extLst>
              <a:ext uri="{FF2B5EF4-FFF2-40B4-BE49-F238E27FC236}">
                <a16:creationId xmlns:a16="http://schemas.microsoft.com/office/drawing/2014/main" id="{AD488E65-39E4-45AB-8874-174F6D7B34C6}"/>
              </a:ext>
            </a:extLst>
          </p:cNvPr>
          <p:cNvSpPr txBox="1"/>
          <p:nvPr/>
        </p:nvSpPr>
        <p:spPr>
          <a:xfrm>
            <a:off x="1660525" y="1885641"/>
            <a:ext cx="10353152" cy="615553"/>
          </a:xfrm>
          <a:prstGeom prst="rect">
            <a:avLst/>
          </a:prstGeom>
          <a:noFill/>
        </p:spPr>
        <p:txBody>
          <a:bodyPr wrap="square" lIns="0" tIns="0" rIns="0" bIns="0" rtlCol="0" anchor="ctr">
            <a:spAutoFit/>
          </a:bodyPr>
          <a:lstStyle/>
          <a:p>
            <a:pPr defTabSz="914400"/>
            <a:r>
              <a:rPr lang="pt-BR" sz="2000" kern="0" dirty="0">
                <a:solidFill>
                  <a:srgbClr val="1A1A1A"/>
                </a:solidFill>
              </a:rPr>
              <a:t>Divida seu pipeline em seções que precisam de pools de agentes diferentes ou agentes </a:t>
            </a:r>
            <a:r>
              <a:rPr lang="pt-BR" sz="2000" kern="0" dirty="0" err="1">
                <a:solidFill>
                  <a:srgbClr val="1A1A1A"/>
                </a:solidFill>
              </a:rPr>
              <a:t>auto-hospedados</a:t>
            </a:r>
            <a:endParaRPr lang="en-US" sz="2000" kern="0" dirty="0">
              <a:solidFill>
                <a:srgbClr val="1A1A1A"/>
              </a:solidFill>
            </a:endParaRPr>
          </a:p>
        </p:txBody>
      </p:sp>
      <p:cxnSp>
        <p:nvCxnSpPr>
          <p:cNvPr id="11" name="Straight Connector 10">
            <a:extLst>
              <a:ext uri="{FF2B5EF4-FFF2-40B4-BE49-F238E27FC236}">
                <a16:creationId xmlns:a16="http://schemas.microsoft.com/office/drawing/2014/main" id="{18013BA8-A997-42C1-84CD-04E66DC569B8}"/>
              </a:ext>
              <a:ext uri="{C183D7F6-B498-43B3-948B-1728B52AA6E4}">
                <adec:decorative xmlns:adec="http://schemas.microsoft.com/office/drawing/2017/decorative" val="1"/>
              </a:ext>
            </a:extLst>
          </p:cNvPr>
          <p:cNvCxnSpPr>
            <a:cxnSpLocks/>
          </p:cNvCxnSpPr>
          <p:nvPr/>
        </p:nvCxnSpPr>
        <p:spPr>
          <a:xfrm>
            <a:off x="1660525" y="2716263"/>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13" name="Picture 12" descr="Icon of check mark enclosed by an arc">
            <a:extLst>
              <a:ext uri="{FF2B5EF4-FFF2-40B4-BE49-F238E27FC236}">
                <a16:creationId xmlns:a16="http://schemas.microsoft.com/office/drawing/2014/main" id="{99C8629A-5D2D-4B3B-9719-04FEDC3E6D6D}"/>
              </a:ext>
            </a:extLst>
          </p:cNvPr>
          <p:cNvPicPr>
            <a:picLocks noChangeAspect="1"/>
          </p:cNvPicPr>
          <p:nvPr/>
        </p:nvPicPr>
        <p:blipFill>
          <a:blip r:embed="rId4"/>
          <a:stretch>
            <a:fillRect/>
          </a:stretch>
        </p:blipFill>
        <p:spPr>
          <a:xfrm>
            <a:off x="422798" y="2762859"/>
            <a:ext cx="950976" cy="950976"/>
          </a:xfrm>
          <a:prstGeom prst="rect">
            <a:avLst/>
          </a:prstGeom>
        </p:spPr>
      </p:pic>
      <p:sp>
        <p:nvSpPr>
          <p:cNvPr id="15" name="TextBox 14">
            <a:extLst>
              <a:ext uri="{FF2B5EF4-FFF2-40B4-BE49-F238E27FC236}">
                <a16:creationId xmlns:a16="http://schemas.microsoft.com/office/drawing/2014/main" id="{B1BC708C-362C-4B2A-90DC-2B8C7BF9A9A5}"/>
              </a:ext>
            </a:extLst>
          </p:cNvPr>
          <p:cNvSpPr txBox="1"/>
          <p:nvPr/>
        </p:nvSpPr>
        <p:spPr>
          <a:xfrm>
            <a:off x="1660525" y="3084459"/>
            <a:ext cx="10353152" cy="307777"/>
          </a:xfrm>
          <a:prstGeom prst="rect">
            <a:avLst/>
          </a:prstGeom>
          <a:noFill/>
        </p:spPr>
        <p:txBody>
          <a:bodyPr wrap="square" lIns="0" tIns="0" rIns="0" bIns="0" rtlCol="0" anchor="ctr">
            <a:spAutoFit/>
          </a:bodyPr>
          <a:lstStyle/>
          <a:p>
            <a:pPr lvl="0" defTabSz="914400"/>
            <a:r>
              <a:rPr lang="pt-BR" sz="2000" kern="0" dirty="0">
                <a:solidFill>
                  <a:srgbClr val="1A1A1A"/>
                </a:solidFill>
              </a:rPr>
              <a:t>Publicar artefatos em um trabalho e consumi-los em um ou mais trabalhos subsequentes</a:t>
            </a:r>
            <a:endParaRPr lang="en-US" sz="2000" kern="0" dirty="0">
              <a:solidFill>
                <a:srgbClr val="1A1A1A"/>
              </a:solidFill>
            </a:endParaRPr>
          </a:p>
        </p:txBody>
      </p:sp>
      <p:cxnSp>
        <p:nvCxnSpPr>
          <p:cNvPr id="16" name="Straight Connector 15">
            <a:extLst>
              <a:ext uri="{FF2B5EF4-FFF2-40B4-BE49-F238E27FC236}">
                <a16:creationId xmlns:a16="http://schemas.microsoft.com/office/drawing/2014/main" id="{F571EBCE-0368-449C-8123-62EB9C5F92D8}"/>
              </a:ext>
              <a:ext uri="{C183D7F6-B498-43B3-948B-1728B52AA6E4}">
                <adec:decorative xmlns:adec="http://schemas.microsoft.com/office/drawing/2017/decorative" val="1"/>
              </a:ext>
            </a:extLst>
          </p:cNvPr>
          <p:cNvCxnSpPr>
            <a:cxnSpLocks/>
          </p:cNvCxnSpPr>
          <p:nvPr/>
        </p:nvCxnSpPr>
        <p:spPr>
          <a:xfrm>
            <a:off x="1660525" y="3760431"/>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14" name="Picture 13" descr="Icon of a magnifying glass">
            <a:extLst>
              <a:ext uri="{FF2B5EF4-FFF2-40B4-BE49-F238E27FC236}">
                <a16:creationId xmlns:a16="http://schemas.microsoft.com/office/drawing/2014/main" id="{91880103-6080-4784-941F-C5F9071BA52F}"/>
              </a:ext>
            </a:extLst>
          </p:cNvPr>
          <p:cNvPicPr>
            <a:picLocks noChangeAspect="1"/>
          </p:cNvPicPr>
          <p:nvPr/>
        </p:nvPicPr>
        <p:blipFill>
          <a:blip r:embed="rId5"/>
          <a:stretch>
            <a:fillRect/>
          </a:stretch>
        </p:blipFill>
        <p:spPr>
          <a:xfrm>
            <a:off x="422798" y="3807027"/>
            <a:ext cx="950976" cy="950976"/>
          </a:xfrm>
          <a:prstGeom prst="rect">
            <a:avLst/>
          </a:prstGeom>
        </p:spPr>
      </p:pic>
      <p:sp>
        <p:nvSpPr>
          <p:cNvPr id="20" name="TextBox 19">
            <a:extLst>
              <a:ext uri="{FF2B5EF4-FFF2-40B4-BE49-F238E27FC236}">
                <a16:creationId xmlns:a16="http://schemas.microsoft.com/office/drawing/2014/main" id="{69270C49-0EDC-4A48-ABA1-F6D1CEFE52C7}"/>
              </a:ext>
            </a:extLst>
          </p:cNvPr>
          <p:cNvSpPr txBox="1"/>
          <p:nvPr/>
        </p:nvSpPr>
        <p:spPr>
          <a:xfrm>
            <a:off x="1660525" y="4128627"/>
            <a:ext cx="10353152" cy="307777"/>
          </a:xfrm>
          <a:prstGeom prst="rect">
            <a:avLst/>
          </a:prstGeom>
          <a:noFill/>
        </p:spPr>
        <p:txBody>
          <a:bodyPr wrap="square" lIns="0" tIns="0" rIns="0" bIns="0" rtlCol="0" anchor="ctr">
            <a:spAutoFit/>
          </a:bodyPr>
          <a:lstStyle/>
          <a:p>
            <a:pPr lvl="0" defTabSz="914400"/>
            <a:r>
              <a:rPr lang="pt-BR" sz="2000" dirty="0"/>
              <a:t>Construa mais rápido executando vários trabalhos em paralelo</a:t>
            </a:r>
            <a:endParaRPr lang="en-US" sz="2000" kern="0" dirty="0">
              <a:solidFill>
                <a:srgbClr val="1A1A1A"/>
              </a:solidFill>
            </a:endParaRPr>
          </a:p>
        </p:txBody>
      </p:sp>
      <p:cxnSp>
        <p:nvCxnSpPr>
          <p:cNvPr id="21" name="Straight Connector 20">
            <a:extLst>
              <a:ext uri="{FF2B5EF4-FFF2-40B4-BE49-F238E27FC236}">
                <a16:creationId xmlns:a16="http://schemas.microsoft.com/office/drawing/2014/main" id="{C914A165-CE69-4F20-8429-D3A3E3B95C81}"/>
              </a:ext>
              <a:ext uri="{C183D7F6-B498-43B3-948B-1728B52AA6E4}">
                <adec:decorative xmlns:adec="http://schemas.microsoft.com/office/drawing/2017/decorative" val="1"/>
              </a:ext>
            </a:extLst>
          </p:cNvPr>
          <p:cNvCxnSpPr>
            <a:cxnSpLocks/>
          </p:cNvCxnSpPr>
          <p:nvPr/>
        </p:nvCxnSpPr>
        <p:spPr>
          <a:xfrm>
            <a:off x="1660525" y="4804599"/>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18" name="Picture 17" descr="Icon of a document with a checkmark">
            <a:extLst>
              <a:ext uri="{FF2B5EF4-FFF2-40B4-BE49-F238E27FC236}">
                <a16:creationId xmlns:a16="http://schemas.microsoft.com/office/drawing/2014/main" id="{73FEB9D6-59FC-452F-A567-8AA41A10730E}"/>
              </a:ext>
            </a:extLst>
          </p:cNvPr>
          <p:cNvPicPr>
            <a:picLocks noChangeAspect="1"/>
          </p:cNvPicPr>
          <p:nvPr/>
        </p:nvPicPr>
        <p:blipFill>
          <a:blip r:embed="rId6"/>
          <a:stretch>
            <a:fillRect/>
          </a:stretch>
        </p:blipFill>
        <p:spPr>
          <a:xfrm>
            <a:off x="422798" y="4851198"/>
            <a:ext cx="950976" cy="950976"/>
          </a:xfrm>
          <a:prstGeom prst="rect">
            <a:avLst/>
          </a:prstGeom>
        </p:spPr>
      </p:pic>
      <p:sp>
        <p:nvSpPr>
          <p:cNvPr id="25" name="TextBox 24">
            <a:extLst>
              <a:ext uri="{FF2B5EF4-FFF2-40B4-BE49-F238E27FC236}">
                <a16:creationId xmlns:a16="http://schemas.microsoft.com/office/drawing/2014/main" id="{3BF052FB-D6E4-4D65-AE7F-28DF17A8CB04}"/>
              </a:ext>
            </a:extLst>
          </p:cNvPr>
          <p:cNvSpPr txBox="1"/>
          <p:nvPr/>
        </p:nvSpPr>
        <p:spPr>
          <a:xfrm>
            <a:off x="1660525" y="5172798"/>
            <a:ext cx="10353152" cy="307777"/>
          </a:xfrm>
          <a:prstGeom prst="rect">
            <a:avLst/>
          </a:prstGeom>
          <a:noFill/>
        </p:spPr>
        <p:txBody>
          <a:bodyPr wrap="square" lIns="0" tIns="0" rIns="0" bIns="0" rtlCol="0" anchor="ctr">
            <a:spAutoFit/>
          </a:bodyPr>
          <a:lstStyle/>
          <a:p>
            <a:pPr lvl="0" defTabSz="914400"/>
            <a:r>
              <a:rPr lang="pt-BR" sz="2000" kern="0" dirty="0">
                <a:solidFill>
                  <a:srgbClr val="1A1A1A"/>
                </a:solidFill>
              </a:rPr>
              <a:t>Permitir execução condicional de tarefas</a:t>
            </a:r>
            <a:endParaRPr lang="en-US" sz="2000" kern="0" dirty="0">
              <a:solidFill>
                <a:srgbClr val="1A1A1A"/>
              </a:solidFill>
            </a:endParaRPr>
          </a:p>
        </p:txBody>
      </p:sp>
      <p:pic>
        <p:nvPicPr>
          <p:cNvPr id="3" name="Picture 2" descr="A tick mark">
            <a:extLst>
              <a:ext uri="{FF2B5EF4-FFF2-40B4-BE49-F238E27FC236}">
                <a16:creationId xmlns:a16="http://schemas.microsoft.com/office/drawing/2014/main" id="{7BE4B8BE-8325-4D8E-B818-6E7A7A5DDEE6}"/>
              </a:ext>
            </a:extLst>
          </p:cNvPr>
          <p:cNvPicPr>
            <a:picLocks noChangeAspect="1"/>
          </p:cNvPicPr>
          <p:nvPr/>
        </p:nvPicPr>
        <p:blipFill>
          <a:blip r:embed="rId7"/>
          <a:stretch>
            <a:fillRect/>
          </a:stretch>
        </p:blipFill>
        <p:spPr>
          <a:xfrm>
            <a:off x="427038" y="6212113"/>
            <a:ext cx="786452" cy="780356"/>
          </a:xfrm>
          <a:prstGeom prst="rect">
            <a:avLst/>
          </a:prstGeom>
        </p:spPr>
      </p:pic>
      <p:sp>
        <p:nvSpPr>
          <p:cNvPr id="9" name="Freeform: Shape 8">
            <a:extLst>
              <a:ext uri="{FF2B5EF4-FFF2-40B4-BE49-F238E27FC236}">
                <a16:creationId xmlns:a16="http://schemas.microsoft.com/office/drawing/2014/main" id="{EA44BD76-9C82-4B0A-8F7D-BBF859C2BA4A}"/>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pt-BR" sz="2000" dirty="0">
                <a:solidFill>
                  <a:schemeClr val="tx1"/>
                </a:solidFill>
                <a:latin typeface="+mj-lt"/>
                <a:cs typeface="Segoe UI Semibold" panose="020B0702040204020203" pitchFamily="34" charset="0"/>
              </a:rPr>
              <a:t>Você pode configurar o número de trabalhos paralelos</a:t>
            </a:r>
            <a:endParaRPr lang="en-US" sz="2000" dirty="0">
              <a:solidFill>
                <a:schemeClr val="tx1"/>
              </a:solidFill>
              <a:latin typeface="+mj-lt"/>
              <a:cs typeface="Segoe UI Semibold" panose="020B0702040204020203" pitchFamily="34" charset="0"/>
            </a:endParaRPr>
          </a:p>
        </p:txBody>
      </p:sp>
    </p:spTree>
    <p:extLst>
      <p:ext uri="{BB962C8B-B14F-4D97-AF65-F5344CB8AC3E}">
        <p14:creationId xmlns:p14="http://schemas.microsoft.com/office/powerpoint/2010/main" val="27508713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F933-5921-4DD7-9360-CD836AB6F9BC}"/>
              </a:ext>
            </a:extLst>
          </p:cNvPr>
          <p:cNvSpPr>
            <a:spLocks noGrp="1"/>
          </p:cNvSpPr>
          <p:nvPr>
            <p:ph type="title"/>
          </p:nvPr>
        </p:nvSpPr>
        <p:spPr>
          <a:xfrm>
            <a:off x="465138" y="632779"/>
            <a:ext cx="11533187" cy="411162"/>
          </a:xfrm>
        </p:spPr>
        <p:txBody>
          <a:bodyPr/>
          <a:lstStyle/>
          <a:p>
            <a:r>
              <a:rPr lang="en-US" dirty="0"/>
              <a:t>Discussion: build-related tooling</a:t>
            </a:r>
          </a:p>
        </p:txBody>
      </p:sp>
      <p:sp>
        <p:nvSpPr>
          <p:cNvPr id="16" name="Rectangle 15">
            <a:extLst>
              <a:ext uri="{FF2B5EF4-FFF2-40B4-BE49-F238E27FC236}">
                <a16:creationId xmlns:a16="http://schemas.microsoft.com/office/drawing/2014/main" id="{6A2E87D6-2B0D-45FA-888F-D09AC6D287AA}"/>
              </a:ext>
            </a:extLst>
          </p:cNvPr>
          <p:cNvSpPr/>
          <p:nvPr/>
        </p:nvSpPr>
        <p:spPr>
          <a:xfrm>
            <a:off x="427038" y="1188720"/>
            <a:ext cx="11571287" cy="683623"/>
          </a:xfrm>
          <a:prstGeom prst="rect">
            <a:avLst/>
          </a:prstGeom>
          <a:noFill/>
        </p:spPr>
        <p:txBody>
          <a:bodyPr wrap="square" lIns="0" tIns="0" rIns="0" bIns="91440" anchor="t">
            <a:noAutofit/>
          </a:bodyPr>
          <a:lstStyle/>
          <a:p>
            <a:pPr>
              <a:spcBef>
                <a:spcPts val="1200"/>
              </a:spcBef>
            </a:pPr>
            <a:r>
              <a:rPr lang="pt-BR" sz="2400" dirty="0">
                <a:latin typeface="+mj-lt"/>
              </a:rPr>
              <a:t>O Azure </a:t>
            </a:r>
            <a:r>
              <a:rPr lang="pt-BR" sz="2400" dirty="0" err="1">
                <a:latin typeface="+mj-lt"/>
              </a:rPr>
              <a:t>DevOps</a:t>
            </a:r>
            <a:r>
              <a:rPr lang="pt-BR" sz="2400" dirty="0">
                <a:latin typeface="+mj-lt"/>
              </a:rPr>
              <a:t> pode ser integrado a uma ampla gama de ferramentas existentes que são usadas para compilações ou associadas a compilações</a:t>
            </a:r>
            <a:endParaRPr lang="en-US" sz="2400" dirty="0">
              <a:latin typeface="+mj-lt"/>
            </a:endParaRPr>
          </a:p>
        </p:txBody>
      </p:sp>
      <p:pic>
        <p:nvPicPr>
          <p:cNvPr id="3" name="Picture 2" descr="Icon of wrench and screw driver">
            <a:extLst>
              <a:ext uri="{FF2B5EF4-FFF2-40B4-BE49-F238E27FC236}">
                <a16:creationId xmlns:a16="http://schemas.microsoft.com/office/drawing/2014/main" id="{B79DC878-2745-4098-9C13-D12BA5EC3E84}"/>
              </a:ext>
            </a:extLst>
          </p:cNvPr>
          <p:cNvPicPr>
            <a:picLocks noChangeAspect="1"/>
          </p:cNvPicPr>
          <p:nvPr/>
        </p:nvPicPr>
        <p:blipFill>
          <a:blip r:embed="rId2"/>
          <a:stretch>
            <a:fillRect/>
          </a:stretch>
        </p:blipFill>
        <p:spPr>
          <a:xfrm>
            <a:off x="431428" y="2301193"/>
            <a:ext cx="1111426" cy="1113319"/>
          </a:xfrm>
          <a:prstGeom prst="rect">
            <a:avLst/>
          </a:prstGeom>
        </p:spPr>
      </p:pic>
      <p:sp>
        <p:nvSpPr>
          <p:cNvPr id="21" name="Rectangle 20">
            <a:extLst>
              <a:ext uri="{FF2B5EF4-FFF2-40B4-BE49-F238E27FC236}">
                <a16:creationId xmlns:a16="http://schemas.microsoft.com/office/drawing/2014/main" id="{4790E192-884C-424A-88E3-9577D09DE6E7}"/>
              </a:ext>
            </a:extLst>
          </p:cNvPr>
          <p:cNvSpPr/>
          <p:nvPr/>
        </p:nvSpPr>
        <p:spPr>
          <a:xfrm>
            <a:off x="1828800" y="2673187"/>
            <a:ext cx="101695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r>
              <a:rPr lang="pt-BR" sz="2400" dirty="0">
                <a:solidFill>
                  <a:schemeClr val="tx1"/>
                </a:solidFill>
              </a:rPr>
              <a:t>Quais ferramentas relacionadas à compilação você usa atualmente?</a:t>
            </a:r>
            <a:endParaRPr lang="en-US" sz="2400" dirty="0">
              <a:solidFill>
                <a:schemeClr val="tx1"/>
              </a:solidFill>
            </a:endParaRPr>
          </a:p>
        </p:txBody>
      </p:sp>
      <p:cxnSp>
        <p:nvCxnSpPr>
          <p:cNvPr id="26" name="Straight Connector 25">
            <a:extLst>
              <a:ext uri="{FF2B5EF4-FFF2-40B4-BE49-F238E27FC236}">
                <a16:creationId xmlns:a16="http://schemas.microsoft.com/office/drawing/2014/main" id="{35BEC07E-1D1A-4C96-9964-23BA2D9480B6}"/>
              </a:ext>
              <a:ext uri="{C183D7F6-B498-43B3-948B-1728B52AA6E4}">
                <adec:decorative xmlns:adec="http://schemas.microsoft.com/office/drawing/2017/decorative" val="1"/>
              </a:ext>
            </a:extLst>
          </p:cNvPr>
          <p:cNvCxnSpPr>
            <a:cxnSpLocks/>
          </p:cNvCxnSpPr>
          <p:nvPr/>
        </p:nvCxnSpPr>
        <p:spPr>
          <a:xfrm flipV="1">
            <a:off x="1828800" y="3763167"/>
            <a:ext cx="101695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three gears with varying sizes">
            <a:extLst>
              <a:ext uri="{FF2B5EF4-FFF2-40B4-BE49-F238E27FC236}">
                <a16:creationId xmlns:a16="http://schemas.microsoft.com/office/drawing/2014/main" id="{D4F73CB4-BE93-47B3-BAD0-7F9C5AC4AA72}"/>
              </a:ext>
            </a:extLst>
          </p:cNvPr>
          <p:cNvPicPr>
            <a:picLocks noChangeAspect="1"/>
          </p:cNvPicPr>
          <p:nvPr/>
        </p:nvPicPr>
        <p:blipFill>
          <a:blip r:embed="rId3"/>
          <a:stretch>
            <a:fillRect/>
          </a:stretch>
        </p:blipFill>
        <p:spPr>
          <a:xfrm>
            <a:off x="431428" y="4111822"/>
            <a:ext cx="1111426" cy="1113319"/>
          </a:xfrm>
          <a:prstGeom prst="rect">
            <a:avLst/>
          </a:prstGeom>
        </p:spPr>
      </p:pic>
      <p:sp>
        <p:nvSpPr>
          <p:cNvPr id="25" name="Rectangle 24">
            <a:extLst>
              <a:ext uri="{FF2B5EF4-FFF2-40B4-BE49-F238E27FC236}">
                <a16:creationId xmlns:a16="http://schemas.microsoft.com/office/drawing/2014/main" id="{21EE967F-2E51-4B96-95FF-F865B0523F8C}"/>
              </a:ext>
            </a:extLst>
          </p:cNvPr>
          <p:cNvSpPr/>
          <p:nvPr/>
        </p:nvSpPr>
        <p:spPr>
          <a:xfrm>
            <a:off x="1828800" y="4483816"/>
            <a:ext cx="101695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pt-BR" sz="2400" dirty="0">
                <a:solidFill>
                  <a:schemeClr val="tx1"/>
                </a:solidFill>
              </a:rPr>
              <a:t>O que você gosta ou não gosta nas ferramentas?</a:t>
            </a:r>
            <a:endParaRPr lang="en-US" sz="2400" dirty="0">
              <a:solidFill>
                <a:schemeClr val="tx1"/>
              </a:solidFill>
            </a:endParaRPr>
          </a:p>
        </p:txBody>
      </p:sp>
    </p:spTree>
    <p:extLst>
      <p:ext uri="{BB962C8B-B14F-4D97-AF65-F5344CB8AC3E}">
        <p14:creationId xmlns:p14="http://schemas.microsoft.com/office/powerpoint/2010/main" val="28553576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8" y="3317212"/>
            <a:ext cx="9070923" cy="360099"/>
          </a:xfrm>
        </p:spPr>
        <p:txBody>
          <a:bodyPr/>
          <a:lstStyle/>
          <a:p>
            <a:r>
              <a:rPr lang="en-US" dirty="0"/>
              <a:t>Lesson 04: Integrate with Azure Pipelines</a:t>
            </a:r>
          </a:p>
        </p:txBody>
      </p:sp>
      <p:pic>
        <p:nvPicPr>
          <p:cNvPr id="3" name="Picture 2" descr="Icon of a gear and a arrow going across it">
            <a:extLst>
              <a:ext uri="{FF2B5EF4-FFF2-40B4-BE49-F238E27FC236}">
                <a16:creationId xmlns:a16="http://schemas.microsoft.com/office/drawing/2014/main" id="{3047166A-50A2-4F98-BA3B-8AD417949DB1}"/>
              </a:ext>
            </a:extLst>
          </p:cNvPr>
          <p:cNvPicPr>
            <a:picLocks noChangeAspect="1"/>
          </p:cNvPicPr>
          <p:nvPr/>
        </p:nvPicPr>
        <p:blipFill>
          <a:blip r:embed="rId2">
            <a:clrChange>
              <a:clrFrom>
                <a:srgbClr val="FFFFFF"/>
              </a:clrFrom>
              <a:clrTo>
                <a:srgbClr val="FFFFFF">
                  <a:alpha val="0"/>
                </a:srgbClr>
              </a:clrTo>
            </a:clrChange>
          </a:blip>
          <a:srcRect/>
          <a:stretch/>
        </p:blipFill>
        <p:spPr>
          <a:xfrm>
            <a:off x="10454957" y="3040062"/>
            <a:ext cx="914400" cy="914400"/>
          </a:xfrm>
          <a:prstGeom prst="rect">
            <a:avLst/>
          </a:prstGeom>
        </p:spPr>
      </p:pic>
    </p:spTree>
    <p:extLst>
      <p:ext uri="{BB962C8B-B14F-4D97-AF65-F5344CB8AC3E}">
        <p14:creationId xmlns:p14="http://schemas.microsoft.com/office/powerpoint/2010/main" val="18305966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Anatomy of a pipeline</a:t>
            </a:r>
          </a:p>
        </p:txBody>
      </p:sp>
      <p:pic>
        <p:nvPicPr>
          <p:cNvPr id="3" name="Picture 2" descr="Icon of a person">
            <a:extLst>
              <a:ext uri="{FF2B5EF4-FFF2-40B4-BE49-F238E27FC236}">
                <a16:creationId xmlns:a16="http://schemas.microsoft.com/office/drawing/2014/main" id="{C8272EF6-AE99-4106-9843-737C8F23D3FD}"/>
              </a:ext>
            </a:extLst>
          </p:cNvPr>
          <p:cNvPicPr>
            <a:picLocks noChangeAspect="1"/>
          </p:cNvPicPr>
          <p:nvPr/>
        </p:nvPicPr>
        <p:blipFill rotWithShape="1">
          <a:blip r:embed="rId2"/>
          <a:srcRect l="2255" t="2255" r="2255" b="2255"/>
          <a:stretch/>
        </p:blipFill>
        <p:spPr>
          <a:xfrm>
            <a:off x="420498" y="1216213"/>
            <a:ext cx="662700" cy="667512"/>
          </a:xfrm>
          <a:prstGeom prst="ellipse">
            <a:avLst/>
          </a:prstGeom>
        </p:spPr>
      </p:pic>
      <p:sp>
        <p:nvSpPr>
          <p:cNvPr id="10" name="TextBox 9">
            <a:extLst>
              <a:ext uri="{FF2B5EF4-FFF2-40B4-BE49-F238E27FC236}">
                <a16:creationId xmlns:a16="http://schemas.microsoft.com/office/drawing/2014/main" id="{64641F0C-4126-4896-BAA8-30043049AFAB}"/>
              </a:ext>
            </a:extLst>
          </p:cNvPr>
          <p:cNvSpPr txBox="1"/>
          <p:nvPr/>
        </p:nvSpPr>
        <p:spPr>
          <a:xfrm>
            <a:off x="1349829" y="1407290"/>
            <a:ext cx="10659608" cy="553998"/>
          </a:xfrm>
          <a:prstGeom prst="rect">
            <a:avLst/>
          </a:prstGeom>
          <a:noFill/>
        </p:spPr>
        <p:txBody>
          <a:bodyPr wrap="square" lIns="0" tIns="0" rIns="0" bIns="0" rtlCol="0">
            <a:spAutoFit/>
          </a:bodyPr>
          <a:lstStyle/>
          <a:p>
            <a:pPr>
              <a:spcBef>
                <a:spcPts val="600"/>
              </a:spcBef>
              <a:spcAft>
                <a:spcPts val="600"/>
              </a:spcAft>
            </a:pPr>
            <a:r>
              <a:rPr lang="en-US" b="1" dirty="0"/>
              <a:t>Name</a:t>
            </a:r>
            <a:r>
              <a:rPr lang="en-US" dirty="0"/>
              <a:t> – </a:t>
            </a:r>
            <a:r>
              <a:rPr lang="pt-BR" dirty="0"/>
              <a:t>Embora muitas vezes isso seja ignorado (se for ignorado, um nome baseado em data é gerado automaticamente)</a:t>
            </a:r>
            <a:endParaRPr lang="en-US" dirty="0"/>
          </a:p>
        </p:txBody>
      </p:sp>
      <p:cxnSp>
        <p:nvCxnSpPr>
          <p:cNvPr id="4" name="Straight Connector 3">
            <a:extLst>
              <a:ext uri="{FF2B5EF4-FFF2-40B4-BE49-F238E27FC236}">
                <a16:creationId xmlns:a16="http://schemas.microsoft.com/office/drawing/2014/main" id="{FA7F7F02-F5F9-4D10-A85D-06B50D135979}"/>
              </a:ext>
              <a:ext uri="{C183D7F6-B498-43B3-948B-1728B52AA6E4}">
                <adec:decorative xmlns:adec="http://schemas.microsoft.com/office/drawing/2017/decorative" val="1"/>
              </a:ext>
            </a:extLst>
          </p:cNvPr>
          <p:cNvCxnSpPr>
            <a:cxnSpLocks/>
          </p:cNvCxnSpPr>
          <p:nvPr/>
        </p:nvCxnSpPr>
        <p:spPr>
          <a:xfrm>
            <a:off x="1349829" y="1934637"/>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descr="Icon of check mark enclosed by an arc">
            <a:extLst>
              <a:ext uri="{FF2B5EF4-FFF2-40B4-BE49-F238E27FC236}">
                <a16:creationId xmlns:a16="http://schemas.microsoft.com/office/drawing/2014/main" id="{33EF4947-8146-4804-85EC-9390B195F271}"/>
              </a:ext>
            </a:extLst>
          </p:cNvPr>
          <p:cNvPicPr>
            <a:picLocks noChangeAspect="1"/>
          </p:cNvPicPr>
          <p:nvPr/>
        </p:nvPicPr>
        <p:blipFill rotWithShape="1">
          <a:blip r:embed="rId3"/>
          <a:srcRect l="1382" t="1382" r="1382" b="1382"/>
          <a:stretch/>
        </p:blipFill>
        <p:spPr>
          <a:xfrm>
            <a:off x="420498" y="1985274"/>
            <a:ext cx="669932" cy="676421"/>
          </a:xfrm>
          <a:prstGeom prst="ellipse">
            <a:avLst/>
          </a:prstGeom>
        </p:spPr>
      </p:pic>
      <p:sp>
        <p:nvSpPr>
          <p:cNvPr id="12" name="TextBox 11">
            <a:extLst>
              <a:ext uri="{FF2B5EF4-FFF2-40B4-BE49-F238E27FC236}">
                <a16:creationId xmlns:a16="http://schemas.microsoft.com/office/drawing/2014/main" id="{0357BA25-079E-4932-9447-9C7E52A66A31}"/>
              </a:ext>
            </a:extLst>
          </p:cNvPr>
          <p:cNvSpPr txBox="1"/>
          <p:nvPr/>
        </p:nvSpPr>
        <p:spPr>
          <a:xfrm>
            <a:off x="1349829" y="2046485"/>
            <a:ext cx="10659608" cy="553998"/>
          </a:xfrm>
          <a:prstGeom prst="rect">
            <a:avLst/>
          </a:prstGeom>
          <a:noFill/>
        </p:spPr>
        <p:txBody>
          <a:bodyPr wrap="square" lIns="0" tIns="0" rIns="0" bIns="0" rtlCol="0">
            <a:spAutoFit/>
          </a:bodyPr>
          <a:lstStyle/>
          <a:p>
            <a:pPr>
              <a:spcBef>
                <a:spcPts val="600"/>
              </a:spcBef>
              <a:spcAft>
                <a:spcPts val="600"/>
              </a:spcAft>
            </a:pPr>
            <a:r>
              <a:rPr lang="en-US" b="1" dirty="0"/>
              <a:t>Trigger</a:t>
            </a:r>
            <a:r>
              <a:rPr lang="en-US" dirty="0"/>
              <a:t> – </a:t>
            </a:r>
            <a:r>
              <a:rPr lang="pt-BR" dirty="0"/>
              <a:t>Mais sobre gatilhos posteriormente, mas sem um gatilho explícito, há um “trigger implícito em cada </a:t>
            </a:r>
            <a:r>
              <a:rPr lang="pt-BR" dirty="0" err="1"/>
              <a:t>commit</a:t>
            </a:r>
            <a:r>
              <a:rPr lang="pt-BR" dirty="0"/>
              <a:t> para qualquer caminho de qualquer </a:t>
            </a:r>
            <a:r>
              <a:rPr lang="pt-BR" dirty="0" err="1"/>
              <a:t>branch</a:t>
            </a:r>
            <a:r>
              <a:rPr lang="pt-BR" dirty="0"/>
              <a:t> neste </a:t>
            </a:r>
            <a:r>
              <a:rPr lang="pt-BR" dirty="0" err="1"/>
              <a:t>repo</a:t>
            </a:r>
            <a:r>
              <a:rPr lang="pt-BR" dirty="0"/>
              <a:t>"</a:t>
            </a:r>
            <a:endParaRPr lang="en-US" dirty="0"/>
          </a:p>
        </p:txBody>
      </p:sp>
      <p:cxnSp>
        <p:nvCxnSpPr>
          <p:cNvPr id="5" name="Straight Connector 4">
            <a:extLst>
              <a:ext uri="{FF2B5EF4-FFF2-40B4-BE49-F238E27FC236}">
                <a16:creationId xmlns:a16="http://schemas.microsoft.com/office/drawing/2014/main" id="{3354A9F0-F4F9-4A7C-B5A6-3BA0BB69AA58}"/>
              </a:ext>
              <a:ext uri="{C183D7F6-B498-43B3-948B-1728B52AA6E4}">
                <adec:decorative xmlns:adec="http://schemas.microsoft.com/office/drawing/2017/decorative" val="1"/>
              </a:ext>
            </a:extLst>
          </p:cNvPr>
          <p:cNvCxnSpPr>
            <a:cxnSpLocks/>
          </p:cNvCxnSpPr>
          <p:nvPr/>
        </p:nvCxnSpPr>
        <p:spPr>
          <a:xfrm>
            <a:off x="1349829" y="2712332"/>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Icon of three concentric arcs">
            <a:extLst>
              <a:ext uri="{FF2B5EF4-FFF2-40B4-BE49-F238E27FC236}">
                <a16:creationId xmlns:a16="http://schemas.microsoft.com/office/drawing/2014/main" id="{A8C4C7B3-4232-46E1-96BA-CC6FD2FF6306}"/>
              </a:ext>
            </a:extLst>
          </p:cNvPr>
          <p:cNvPicPr>
            <a:picLocks noChangeAspect="1"/>
          </p:cNvPicPr>
          <p:nvPr/>
        </p:nvPicPr>
        <p:blipFill rotWithShape="1">
          <a:blip r:embed="rId4"/>
          <a:srcRect l="1870" t="2216" r="1870" b="2216"/>
          <a:stretch/>
        </p:blipFill>
        <p:spPr>
          <a:xfrm>
            <a:off x="420498" y="2771995"/>
            <a:ext cx="667512" cy="667512"/>
          </a:xfrm>
          <a:custGeom>
            <a:avLst/>
            <a:gdLst>
              <a:gd name="connsiteX0" fmla="*/ 329184 w 658368"/>
              <a:gd name="connsiteY0" fmla="*/ 0 h 658368"/>
              <a:gd name="connsiteX1" fmla="*/ 658368 w 658368"/>
              <a:gd name="connsiteY1" fmla="*/ 329184 h 658368"/>
              <a:gd name="connsiteX2" fmla="*/ 329184 w 658368"/>
              <a:gd name="connsiteY2" fmla="*/ 658368 h 658368"/>
              <a:gd name="connsiteX3" fmla="*/ 0 w 658368"/>
              <a:gd name="connsiteY3" fmla="*/ 329184 h 658368"/>
              <a:gd name="connsiteX4" fmla="*/ 329184 w 658368"/>
              <a:gd name="connsiteY4" fmla="*/ 0 h 65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8" h="658368">
                <a:moveTo>
                  <a:pt x="329184" y="0"/>
                </a:moveTo>
                <a:cubicBezTo>
                  <a:pt x="510987" y="0"/>
                  <a:pt x="658368" y="147381"/>
                  <a:pt x="658368" y="329184"/>
                </a:cubicBezTo>
                <a:cubicBezTo>
                  <a:pt x="658368" y="510987"/>
                  <a:pt x="510987" y="658368"/>
                  <a:pt x="329184" y="658368"/>
                </a:cubicBezTo>
                <a:cubicBezTo>
                  <a:pt x="147381" y="658368"/>
                  <a:pt x="0" y="510987"/>
                  <a:pt x="0" y="329184"/>
                </a:cubicBezTo>
                <a:cubicBezTo>
                  <a:pt x="0" y="147381"/>
                  <a:pt x="147381" y="0"/>
                  <a:pt x="329184" y="0"/>
                </a:cubicBezTo>
                <a:close/>
              </a:path>
            </a:pathLst>
          </a:custGeom>
        </p:spPr>
      </p:pic>
      <p:sp>
        <p:nvSpPr>
          <p:cNvPr id="14" name="TextBox 13">
            <a:extLst>
              <a:ext uri="{FF2B5EF4-FFF2-40B4-BE49-F238E27FC236}">
                <a16:creationId xmlns:a16="http://schemas.microsoft.com/office/drawing/2014/main" id="{E401D0B6-2A47-4C66-BB35-3C81D5B54640}"/>
              </a:ext>
            </a:extLst>
          </p:cNvPr>
          <p:cNvSpPr txBox="1"/>
          <p:nvPr/>
        </p:nvSpPr>
        <p:spPr>
          <a:xfrm>
            <a:off x="1349829" y="2962680"/>
            <a:ext cx="10659608" cy="276999"/>
          </a:xfrm>
          <a:prstGeom prst="rect">
            <a:avLst/>
          </a:prstGeom>
          <a:noFill/>
        </p:spPr>
        <p:txBody>
          <a:bodyPr wrap="square" lIns="0" tIns="0" rIns="0" bIns="0" rtlCol="0">
            <a:spAutoFit/>
          </a:bodyPr>
          <a:lstStyle/>
          <a:p>
            <a:pPr>
              <a:spcBef>
                <a:spcPts val="600"/>
              </a:spcBef>
              <a:spcAft>
                <a:spcPts val="600"/>
              </a:spcAft>
            </a:pPr>
            <a:r>
              <a:rPr lang="en-US" b="1" dirty="0"/>
              <a:t>Variables</a:t>
            </a:r>
            <a:r>
              <a:rPr lang="en-US" dirty="0"/>
              <a:t> – </a:t>
            </a:r>
            <a:r>
              <a:rPr lang="pt-BR" dirty="0"/>
              <a:t>Estas são variáveis "embutidas" (mais sobre outros tipos de variáveis posteriormente)</a:t>
            </a:r>
            <a:endParaRPr lang="en-US" dirty="0"/>
          </a:p>
        </p:txBody>
      </p:sp>
      <p:cxnSp>
        <p:nvCxnSpPr>
          <p:cNvPr id="6" name="Straight Connector 5">
            <a:extLst>
              <a:ext uri="{FF2B5EF4-FFF2-40B4-BE49-F238E27FC236}">
                <a16:creationId xmlns:a16="http://schemas.microsoft.com/office/drawing/2014/main" id="{27D5B2B0-C3F3-4111-A484-17CE35723A19}"/>
              </a:ext>
              <a:ext uri="{C183D7F6-B498-43B3-948B-1728B52AA6E4}">
                <adec:decorative xmlns:adec="http://schemas.microsoft.com/office/drawing/2017/decorative" val="1"/>
              </a:ext>
            </a:extLst>
          </p:cNvPr>
          <p:cNvCxnSpPr>
            <a:cxnSpLocks/>
          </p:cNvCxnSpPr>
          <p:nvPr/>
        </p:nvCxnSpPr>
        <p:spPr>
          <a:xfrm>
            <a:off x="1349829" y="3490027"/>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6" name="Picture 25" descr="Icon of a gear inside a circle">
            <a:extLst>
              <a:ext uri="{FF2B5EF4-FFF2-40B4-BE49-F238E27FC236}">
                <a16:creationId xmlns:a16="http://schemas.microsoft.com/office/drawing/2014/main" id="{64E7C84D-D53B-494B-BFB4-3A2FB2DC1518}"/>
              </a:ext>
            </a:extLst>
          </p:cNvPr>
          <p:cNvPicPr>
            <a:picLocks noChangeAspect="1"/>
          </p:cNvPicPr>
          <p:nvPr/>
        </p:nvPicPr>
        <p:blipFill rotWithShape="1">
          <a:blip r:embed="rId5"/>
          <a:srcRect l="1004" t="1004" r="1004" b="1004"/>
          <a:stretch/>
        </p:blipFill>
        <p:spPr>
          <a:xfrm>
            <a:off x="418116" y="3540664"/>
            <a:ext cx="671543" cy="676421"/>
          </a:xfrm>
          <a:prstGeom prst="ellipse">
            <a:avLst/>
          </a:prstGeom>
        </p:spPr>
      </p:pic>
      <p:sp>
        <p:nvSpPr>
          <p:cNvPr id="16" name="TextBox 15">
            <a:extLst>
              <a:ext uri="{FF2B5EF4-FFF2-40B4-BE49-F238E27FC236}">
                <a16:creationId xmlns:a16="http://schemas.microsoft.com/office/drawing/2014/main" id="{4D2E2CD0-08B1-4B4C-8496-9A1ABBB9F532}"/>
              </a:ext>
            </a:extLst>
          </p:cNvPr>
          <p:cNvSpPr txBox="1"/>
          <p:nvPr/>
        </p:nvSpPr>
        <p:spPr>
          <a:xfrm>
            <a:off x="1349829" y="3740375"/>
            <a:ext cx="10659608" cy="276999"/>
          </a:xfrm>
          <a:prstGeom prst="rect">
            <a:avLst/>
          </a:prstGeom>
          <a:noFill/>
        </p:spPr>
        <p:txBody>
          <a:bodyPr wrap="square" lIns="0" tIns="0" rIns="0" bIns="0" rtlCol="0">
            <a:spAutoFit/>
          </a:bodyPr>
          <a:lstStyle/>
          <a:p>
            <a:pPr>
              <a:spcBef>
                <a:spcPts val="600"/>
              </a:spcBef>
              <a:spcAft>
                <a:spcPts val="600"/>
              </a:spcAft>
            </a:pPr>
            <a:r>
              <a:rPr lang="en-US" b="1" dirty="0"/>
              <a:t>Job</a:t>
            </a:r>
            <a:r>
              <a:rPr lang="en-US" dirty="0"/>
              <a:t> – </a:t>
            </a:r>
            <a:r>
              <a:rPr lang="pt-BR" dirty="0"/>
              <a:t>Cada pipeline deve ter pelo menos um trabalho</a:t>
            </a:r>
            <a:endParaRPr lang="en-US" dirty="0"/>
          </a:p>
        </p:txBody>
      </p:sp>
      <p:cxnSp>
        <p:nvCxnSpPr>
          <p:cNvPr id="8" name="Straight Connector 7">
            <a:extLst>
              <a:ext uri="{FF2B5EF4-FFF2-40B4-BE49-F238E27FC236}">
                <a16:creationId xmlns:a16="http://schemas.microsoft.com/office/drawing/2014/main" id="{9246E1EB-424E-4EA8-A214-0FBA8242E0F5}"/>
              </a:ext>
              <a:ext uri="{C183D7F6-B498-43B3-948B-1728B52AA6E4}">
                <adec:decorative xmlns:adec="http://schemas.microsoft.com/office/drawing/2017/decorative" val="1"/>
              </a:ext>
            </a:extLst>
          </p:cNvPr>
          <p:cNvCxnSpPr>
            <a:cxnSpLocks/>
          </p:cNvCxnSpPr>
          <p:nvPr/>
        </p:nvCxnSpPr>
        <p:spPr>
          <a:xfrm>
            <a:off x="1349829" y="4267722"/>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7" name="Picture 26" descr="Icon of a lightning bolt symbol inside a circle">
            <a:extLst>
              <a:ext uri="{FF2B5EF4-FFF2-40B4-BE49-F238E27FC236}">
                <a16:creationId xmlns:a16="http://schemas.microsoft.com/office/drawing/2014/main" id="{03F69B62-4F0E-4E54-BC94-63DF8838603F}"/>
              </a:ext>
            </a:extLst>
          </p:cNvPr>
          <p:cNvPicPr>
            <a:picLocks noChangeAspect="1"/>
          </p:cNvPicPr>
          <p:nvPr/>
        </p:nvPicPr>
        <p:blipFill rotWithShape="1">
          <a:blip r:embed="rId6"/>
          <a:srcRect l="2564" t="2564" r="2564" b="2564"/>
          <a:stretch/>
        </p:blipFill>
        <p:spPr>
          <a:xfrm>
            <a:off x="418117" y="4318359"/>
            <a:ext cx="671544" cy="676421"/>
          </a:xfrm>
          <a:prstGeom prst="ellipse">
            <a:avLst/>
          </a:prstGeom>
        </p:spPr>
      </p:pic>
      <p:sp>
        <p:nvSpPr>
          <p:cNvPr id="18" name="TextBox 17">
            <a:extLst>
              <a:ext uri="{FF2B5EF4-FFF2-40B4-BE49-F238E27FC236}">
                <a16:creationId xmlns:a16="http://schemas.microsoft.com/office/drawing/2014/main" id="{AD8CB6C4-7D0E-4C30-9735-39C8E85D9191}"/>
              </a:ext>
            </a:extLst>
          </p:cNvPr>
          <p:cNvSpPr txBox="1"/>
          <p:nvPr/>
        </p:nvSpPr>
        <p:spPr>
          <a:xfrm>
            <a:off x="1349829" y="4518070"/>
            <a:ext cx="10659608" cy="276999"/>
          </a:xfrm>
          <a:prstGeom prst="rect">
            <a:avLst/>
          </a:prstGeom>
          <a:noFill/>
        </p:spPr>
        <p:txBody>
          <a:bodyPr wrap="square" lIns="0" tIns="0" rIns="0" bIns="0" rtlCol="0">
            <a:spAutoFit/>
          </a:bodyPr>
          <a:lstStyle/>
          <a:p>
            <a:pPr>
              <a:spcBef>
                <a:spcPts val="600"/>
              </a:spcBef>
              <a:spcAft>
                <a:spcPts val="600"/>
              </a:spcAft>
            </a:pPr>
            <a:r>
              <a:rPr lang="en-US" b="1" dirty="0"/>
              <a:t>Pool</a:t>
            </a:r>
            <a:r>
              <a:rPr lang="en-US" dirty="0"/>
              <a:t> – </a:t>
            </a:r>
            <a:r>
              <a:rPr lang="pt-BR" dirty="0"/>
              <a:t>Você configura em qual pool (fila) o trabalho deve ser executado</a:t>
            </a:r>
            <a:endParaRPr lang="en-US" dirty="0"/>
          </a:p>
        </p:txBody>
      </p:sp>
      <p:cxnSp>
        <p:nvCxnSpPr>
          <p:cNvPr id="7" name="Straight Connector 6">
            <a:extLst>
              <a:ext uri="{FF2B5EF4-FFF2-40B4-BE49-F238E27FC236}">
                <a16:creationId xmlns:a16="http://schemas.microsoft.com/office/drawing/2014/main" id="{DD2B3036-9F96-4CFE-8367-21C2716EA7C8}"/>
              </a:ext>
              <a:ext uri="{C183D7F6-B498-43B3-948B-1728B52AA6E4}">
                <adec:decorative xmlns:adec="http://schemas.microsoft.com/office/drawing/2017/decorative" val="1"/>
              </a:ext>
            </a:extLst>
          </p:cNvPr>
          <p:cNvCxnSpPr>
            <a:cxnSpLocks/>
          </p:cNvCxnSpPr>
          <p:nvPr/>
        </p:nvCxnSpPr>
        <p:spPr>
          <a:xfrm>
            <a:off x="1349829" y="5045417"/>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Icon of four circles connected by lines and arranged in a diamond pattern">
            <a:extLst>
              <a:ext uri="{FF2B5EF4-FFF2-40B4-BE49-F238E27FC236}">
                <a16:creationId xmlns:a16="http://schemas.microsoft.com/office/drawing/2014/main" id="{41EE9DB3-9C0B-48CE-AA73-64BE2BA60EE8}"/>
              </a:ext>
            </a:extLst>
          </p:cNvPr>
          <p:cNvPicPr>
            <a:picLocks noChangeAspect="1"/>
          </p:cNvPicPr>
          <p:nvPr/>
        </p:nvPicPr>
        <p:blipFill rotWithShape="1">
          <a:blip r:embed="rId7"/>
          <a:srcRect l="1382" t="1382" r="1382" b="1382"/>
          <a:stretch/>
        </p:blipFill>
        <p:spPr>
          <a:xfrm>
            <a:off x="420497" y="5096054"/>
            <a:ext cx="671543" cy="676421"/>
          </a:xfrm>
          <a:prstGeom prst="ellipse">
            <a:avLst/>
          </a:prstGeom>
        </p:spPr>
      </p:pic>
      <p:sp>
        <p:nvSpPr>
          <p:cNvPr id="20" name="TextBox 19">
            <a:extLst>
              <a:ext uri="{FF2B5EF4-FFF2-40B4-BE49-F238E27FC236}">
                <a16:creationId xmlns:a16="http://schemas.microsoft.com/office/drawing/2014/main" id="{13CACB3F-BDDB-41AC-A80A-43C62D7CC96B}"/>
              </a:ext>
            </a:extLst>
          </p:cNvPr>
          <p:cNvSpPr txBox="1"/>
          <p:nvPr/>
        </p:nvSpPr>
        <p:spPr>
          <a:xfrm>
            <a:off x="1349829" y="5157265"/>
            <a:ext cx="10659608" cy="553998"/>
          </a:xfrm>
          <a:prstGeom prst="rect">
            <a:avLst/>
          </a:prstGeom>
          <a:noFill/>
        </p:spPr>
        <p:txBody>
          <a:bodyPr wrap="square" lIns="0" tIns="0" rIns="0" bIns="0" rtlCol="0">
            <a:spAutoFit/>
          </a:bodyPr>
          <a:lstStyle/>
          <a:p>
            <a:pPr>
              <a:spcBef>
                <a:spcPts val="600"/>
              </a:spcBef>
              <a:spcAft>
                <a:spcPts val="600"/>
              </a:spcAft>
            </a:pPr>
            <a:r>
              <a:rPr lang="en-US" b="1" dirty="0"/>
              <a:t>Checkout</a:t>
            </a:r>
            <a:r>
              <a:rPr lang="en-US" dirty="0"/>
              <a:t> – </a:t>
            </a:r>
            <a:r>
              <a:rPr lang="pt-BR" dirty="0"/>
              <a:t>O “checkout: self” diz ao trabalho qual repositório (ou repositórios, se houver vários checkouts) para checkout para este trabalho</a:t>
            </a:r>
            <a:endParaRPr lang="en-US" dirty="0"/>
          </a:p>
        </p:txBody>
      </p:sp>
      <p:cxnSp>
        <p:nvCxnSpPr>
          <p:cNvPr id="23" name="Straight Connector 22">
            <a:extLst>
              <a:ext uri="{FF2B5EF4-FFF2-40B4-BE49-F238E27FC236}">
                <a16:creationId xmlns:a16="http://schemas.microsoft.com/office/drawing/2014/main" id="{E3122663-40FE-44FA-816D-21EE1CA13815}"/>
              </a:ext>
              <a:ext uri="{C183D7F6-B498-43B3-948B-1728B52AA6E4}">
                <adec:decorative xmlns:adec="http://schemas.microsoft.com/office/drawing/2017/decorative" val="1"/>
              </a:ext>
            </a:extLst>
          </p:cNvPr>
          <p:cNvCxnSpPr>
            <a:cxnSpLocks/>
          </p:cNvCxnSpPr>
          <p:nvPr/>
        </p:nvCxnSpPr>
        <p:spPr>
          <a:xfrm>
            <a:off x="1349829" y="5823112"/>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28" descr="Icon of thick lines and circles arranged to form a square pattern">
            <a:extLst>
              <a:ext uri="{FF2B5EF4-FFF2-40B4-BE49-F238E27FC236}">
                <a16:creationId xmlns:a16="http://schemas.microsoft.com/office/drawing/2014/main" id="{03089693-878C-43AC-9CAD-B70990D4F1EA}"/>
              </a:ext>
            </a:extLst>
          </p:cNvPr>
          <p:cNvPicPr>
            <a:picLocks noChangeAspect="1"/>
          </p:cNvPicPr>
          <p:nvPr/>
        </p:nvPicPr>
        <p:blipFill rotWithShape="1">
          <a:blip r:embed="rId8"/>
          <a:srcRect l="1272" t="1272" r="1272" b="1272"/>
          <a:stretch/>
        </p:blipFill>
        <p:spPr>
          <a:xfrm>
            <a:off x="419801" y="5873749"/>
            <a:ext cx="671543" cy="676421"/>
          </a:xfrm>
          <a:prstGeom prst="ellipse">
            <a:avLst/>
          </a:prstGeom>
        </p:spPr>
      </p:pic>
      <p:sp>
        <p:nvSpPr>
          <p:cNvPr id="22" name="TextBox 21">
            <a:extLst>
              <a:ext uri="{FF2B5EF4-FFF2-40B4-BE49-F238E27FC236}">
                <a16:creationId xmlns:a16="http://schemas.microsoft.com/office/drawing/2014/main" id="{F7ABA21A-493A-4107-B338-2AEB63C35F52}"/>
              </a:ext>
            </a:extLst>
          </p:cNvPr>
          <p:cNvSpPr txBox="1"/>
          <p:nvPr/>
        </p:nvSpPr>
        <p:spPr>
          <a:xfrm>
            <a:off x="1349829" y="5934960"/>
            <a:ext cx="10659608" cy="553998"/>
          </a:xfrm>
          <a:prstGeom prst="rect">
            <a:avLst/>
          </a:prstGeom>
          <a:noFill/>
        </p:spPr>
        <p:txBody>
          <a:bodyPr wrap="square" lIns="0" tIns="0" rIns="0" bIns="0" rtlCol="0">
            <a:spAutoFit/>
          </a:bodyPr>
          <a:lstStyle/>
          <a:p>
            <a:pPr>
              <a:spcBef>
                <a:spcPts val="600"/>
              </a:spcBef>
              <a:spcAft>
                <a:spcPts val="600"/>
              </a:spcAft>
            </a:pPr>
            <a:r>
              <a:rPr lang="en-US" b="1" dirty="0"/>
              <a:t>Steps</a:t>
            </a:r>
            <a:r>
              <a:rPr lang="en-US" dirty="0"/>
              <a:t> </a:t>
            </a:r>
            <a:r>
              <a:rPr lang="pt-BR" dirty="0"/>
              <a:t>- As tarefas reais que precisam ser executadas: neste caso, uma tarefa de "script" (script é um alias) que pode executar scripts embutidos</a:t>
            </a:r>
            <a:endParaRPr lang="en-US" dirty="0"/>
          </a:p>
        </p:txBody>
      </p:sp>
    </p:spTree>
    <p:extLst>
      <p:ext uri="{BB962C8B-B14F-4D97-AF65-F5344CB8AC3E}">
        <p14:creationId xmlns:p14="http://schemas.microsoft.com/office/powerpoint/2010/main" val="274200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Pipeline structure</a:t>
            </a:r>
          </a:p>
        </p:txBody>
      </p:sp>
      <p:pic>
        <p:nvPicPr>
          <p:cNvPr id="3" name="Picture 2" descr="Icon of a circle branched into three connect circles">
            <a:extLst>
              <a:ext uri="{FF2B5EF4-FFF2-40B4-BE49-F238E27FC236}">
                <a16:creationId xmlns:a16="http://schemas.microsoft.com/office/drawing/2014/main" id="{B18BE8B5-8AFA-420E-8829-42576D3A48F4}"/>
              </a:ext>
            </a:extLst>
          </p:cNvPr>
          <p:cNvPicPr>
            <a:picLocks noChangeAspect="1"/>
          </p:cNvPicPr>
          <p:nvPr/>
        </p:nvPicPr>
        <p:blipFill>
          <a:blip r:embed="rId2"/>
          <a:stretch>
            <a:fillRect/>
          </a:stretch>
        </p:blipFill>
        <p:spPr>
          <a:xfrm>
            <a:off x="417513" y="1271614"/>
            <a:ext cx="952737" cy="950976"/>
          </a:xfrm>
          <a:prstGeom prst="rect">
            <a:avLst/>
          </a:prstGeom>
        </p:spPr>
      </p:pic>
      <p:sp>
        <p:nvSpPr>
          <p:cNvPr id="9" name="TextBox 8">
            <a:extLst>
              <a:ext uri="{FF2B5EF4-FFF2-40B4-BE49-F238E27FC236}">
                <a16:creationId xmlns:a16="http://schemas.microsoft.com/office/drawing/2014/main" id="{2B285E44-943D-4245-8D64-B4494D39EAB4}"/>
              </a:ext>
            </a:extLst>
          </p:cNvPr>
          <p:cNvSpPr txBox="1"/>
          <p:nvPr/>
        </p:nvSpPr>
        <p:spPr>
          <a:xfrm>
            <a:off x="1663699" y="1518502"/>
            <a:ext cx="10334071" cy="457200"/>
          </a:xfrm>
          <a:prstGeom prst="rect">
            <a:avLst/>
          </a:prstGeom>
          <a:noFill/>
        </p:spPr>
        <p:txBody>
          <a:bodyPr wrap="square" lIns="0" tIns="0" rIns="0" bIns="0" rtlCol="0" anchor="ctr">
            <a:noAutofit/>
          </a:bodyPr>
          <a:lstStyle/>
          <a:p>
            <a:r>
              <a:rPr lang="en-US" sz="2400" b="1" dirty="0"/>
              <a:t>Pipeline</a:t>
            </a:r>
            <a:r>
              <a:rPr lang="en-US" sz="2400" dirty="0"/>
              <a:t> – </a:t>
            </a:r>
            <a:r>
              <a:rPr lang="pt-BR" sz="2400" dirty="0"/>
              <a:t>Uma ou mais etapas que descrevem um processo de CI / CD</a:t>
            </a:r>
            <a:endParaRPr lang="en-US" sz="2400" dirty="0"/>
          </a:p>
        </p:txBody>
      </p:sp>
      <p:cxnSp>
        <p:nvCxnSpPr>
          <p:cNvPr id="23" name="Straight Connector 22">
            <a:extLst>
              <a:ext uri="{FF2B5EF4-FFF2-40B4-BE49-F238E27FC236}">
                <a16:creationId xmlns:a16="http://schemas.microsoft.com/office/drawing/2014/main" id="{7A07DA48-FDAA-405B-BFC3-D0EAF2773298}"/>
              </a:ext>
              <a:ext uri="{C183D7F6-B498-43B3-948B-1728B52AA6E4}">
                <adec:decorative xmlns:adec="http://schemas.microsoft.com/office/drawing/2017/decorative" val="1"/>
              </a:ext>
            </a:extLst>
          </p:cNvPr>
          <p:cNvCxnSpPr>
            <a:cxnSpLocks/>
          </p:cNvCxnSpPr>
          <p:nvPr/>
        </p:nvCxnSpPr>
        <p:spPr>
          <a:xfrm>
            <a:off x="1663701" y="2278246"/>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three gears with varying sizes">
            <a:extLst>
              <a:ext uri="{FF2B5EF4-FFF2-40B4-BE49-F238E27FC236}">
                <a16:creationId xmlns:a16="http://schemas.microsoft.com/office/drawing/2014/main" id="{28C4AA86-3A51-43BF-838E-F67673C7DB61}"/>
              </a:ext>
            </a:extLst>
          </p:cNvPr>
          <p:cNvPicPr>
            <a:picLocks noChangeAspect="1"/>
          </p:cNvPicPr>
          <p:nvPr/>
        </p:nvPicPr>
        <p:blipFill>
          <a:blip r:embed="rId3"/>
          <a:stretch>
            <a:fillRect/>
          </a:stretch>
        </p:blipFill>
        <p:spPr>
          <a:xfrm>
            <a:off x="417513" y="2333902"/>
            <a:ext cx="952737" cy="950976"/>
          </a:xfrm>
          <a:prstGeom prst="rect">
            <a:avLst/>
          </a:prstGeom>
        </p:spPr>
      </p:pic>
      <p:sp>
        <p:nvSpPr>
          <p:cNvPr id="13" name="TextBox 12">
            <a:extLst>
              <a:ext uri="{FF2B5EF4-FFF2-40B4-BE49-F238E27FC236}">
                <a16:creationId xmlns:a16="http://schemas.microsoft.com/office/drawing/2014/main" id="{3100D35B-6EA5-41A8-B74F-347CDDCF11F4}"/>
              </a:ext>
            </a:extLst>
          </p:cNvPr>
          <p:cNvSpPr txBox="1"/>
          <p:nvPr/>
        </p:nvSpPr>
        <p:spPr>
          <a:xfrm>
            <a:off x="1662566" y="2580790"/>
            <a:ext cx="10334071" cy="457200"/>
          </a:xfrm>
          <a:prstGeom prst="rect">
            <a:avLst/>
          </a:prstGeom>
          <a:noFill/>
        </p:spPr>
        <p:txBody>
          <a:bodyPr wrap="square" lIns="0" tIns="0" rIns="0" bIns="0" rtlCol="0" anchor="ctr">
            <a:noAutofit/>
          </a:bodyPr>
          <a:lstStyle/>
          <a:p>
            <a:r>
              <a:rPr lang="en-US" sz="2400" b="1" dirty="0"/>
              <a:t>Stage</a:t>
            </a:r>
            <a:r>
              <a:rPr lang="en-US" sz="2400" dirty="0"/>
              <a:t> – </a:t>
            </a:r>
            <a:r>
              <a:rPr lang="en-US" sz="2400" dirty="0" err="1"/>
              <a:t>Coleção</a:t>
            </a:r>
            <a:r>
              <a:rPr lang="en-US" sz="2400" dirty="0"/>
              <a:t> de </a:t>
            </a:r>
            <a:r>
              <a:rPr lang="en-US" sz="2400" dirty="0" err="1"/>
              <a:t>empregos</a:t>
            </a:r>
            <a:r>
              <a:rPr lang="en-US" sz="2400" dirty="0"/>
              <a:t> </a:t>
            </a:r>
            <a:r>
              <a:rPr lang="en-US" sz="2400" dirty="0" err="1"/>
              <a:t>relacionados</a:t>
            </a:r>
            <a:endParaRPr lang="en-US" sz="2400" dirty="0"/>
          </a:p>
        </p:txBody>
      </p:sp>
      <p:cxnSp>
        <p:nvCxnSpPr>
          <p:cNvPr id="14" name="Straight Connector 13">
            <a:extLst>
              <a:ext uri="{FF2B5EF4-FFF2-40B4-BE49-F238E27FC236}">
                <a16:creationId xmlns:a16="http://schemas.microsoft.com/office/drawing/2014/main" id="{175406B5-1742-404C-95E4-D6151B219415}"/>
              </a:ext>
              <a:ext uri="{C183D7F6-B498-43B3-948B-1728B52AA6E4}">
                <adec:decorative xmlns:adec="http://schemas.microsoft.com/office/drawing/2017/decorative" val="1"/>
              </a:ext>
            </a:extLst>
          </p:cNvPr>
          <p:cNvCxnSpPr>
            <a:cxnSpLocks/>
          </p:cNvCxnSpPr>
          <p:nvPr/>
        </p:nvCxnSpPr>
        <p:spPr>
          <a:xfrm>
            <a:off x="1663701" y="3340534"/>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n arrow pointing down to a rectangular shape">
            <a:extLst>
              <a:ext uri="{FF2B5EF4-FFF2-40B4-BE49-F238E27FC236}">
                <a16:creationId xmlns:a16="http://schemas.microsoft.com/office/drawing/2014/main" id="{65ADBBCA-A64C-4868-B73A-5060955F1F8B}"/>
              </a:ext>
            </a:extLst>
          </p:cNvPr>
          <p:cNvPicPr>
            <a:picLocks noChangeAspect="1"/>
          </p:cNvPicPr>
          <p:nvPr/>
        </p:nvPicPr>
        <p:blipFill>
          <a:blip r:embed="rId4"/>
          <a:stretch>
            <a:fillRect/>
          </a:stretch>
        </p:blipFill>
        <p:spPr>
          <a:xfrm>
            <a:off x="417513" y="3396190"/>
            <a:ext cx="952737" cy="950976"/>
          </a:xfrm>
          <a:prstGeom prst="rect">
            <a:avLst/>
          </a:prstGeom>
        </p:spPr>
      </p:pic>
      <p:sp>
        <p:nvSpPr>
          <p:cNvPr id="18" name="TextBox 17">
            <a:extLst>
              <a:ext uri="{FF2B5EF4-FFF2-40B4-BE49-F238E27FC236}">
                <a16:creationId xmlns:a16="http://schemas.microsoft.com/office/drawing/2014/main" id="{F02BFDB9-EC13-4BC7-8CD4-797C341B3DAA}"/>
              </a:ext>
            </a:extLst>
          </p:cNvPr>
          <p:cNvSpPr txBox="1"/>
          <p:nvPr/>
        </p:nvSpPr>
        <p:spPr>
          <a:xfrm>
            <a:off x="1663699" y="3643078"/>
            <a:ext cx="10334071" cy="457200"/>
          </a:xfrm>
          <a:prstGeom prst="rect">
            <a:avLst/>
          </a:prstGeom>
          <a:noFill/>
        </p:spPr>
        <p:txBody>
          <a:bodyPr wrap="square" lIns="0" tIns="0" rIns="0" bIns="0" rtlCol="0" anchor="ctr">
            <a:noAutofit/>
          </a:bodyPr>
          <a:lstStyle/>
          <a:p>
            <a:r>
              <a:rPr lang="en-US" sz="2400" b="1" dirty="0"/>
              <a:t>Job</a:t>
            </a:r>
            <a:r>
              <a:rPr lang="en-US" sz="2400" dirty="0"/>
              <a:t> – </a:t>
            </a:r>
            <a:r>
              <a:rPr lang="pt-BR" sz="2400" dirty="0"/>
              <a:t>Conjunto de etapas executadas por um agente em um servidor</a:t>
            </a:r>
            <a:endParaRPr lang="en-US" sz="2400" dirty="0"/>
          </a:p>
        </p:txBody>
      </p:sp>
      <p:cxnSp>
        <p:nvCxnSpPr>
          <p:cNvPr id="24" name="Straight Connector 23">
            <a:extLst>
              <a:ext uri="{FF2B5EF4-FFF2-40B4-BE49-F238E27FC236}">
                <a16:creationId xmlns:a16="http://schemas.microsoft.com/office/drawing/2014/main" id="{34F58767-587E-4442-8E03-50D679B62B82}"/>
              </a:ext>
              <a:ext uri="{C183D7F6-B498-43B3-948B-1728B52AA6E4}">
                <adec:decorative xmlns:adec="http://schemas.microsoft.com/office/drawing/2017/decorative" val="1"/>
              </a:ext>
            </a:extLst>
          </p:cNvPr>
          <p:cNvCxnSpPr>
            <a:cxnSpLocks/>
          </p:cNvCxnSpPr>
          <p:nvPr/>
        </p:nvCxnSpPr>
        <p:spPr>
          <a:xfrm>
            <a:off x="1663701" y="4402822"/>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 name="Picture 24" descr="Icon of an arrow that is branched to left and right">
            <a:extLst>
              <a:ext uri="{FF2B5EF4-FFF2-40B4-BE49-F238E27FC236}">
                <a16:creationId xmlns:a16="http://schemas.microsoft.com/office/drawing/2014/main" id="{4FB98DD6-0FEF-4B76-98B9-6D5BB007D71F}"/>
              </a:ext>
            </a:extLst>
          </p:cNvPr>
          <p:cNvPicPr>
            <a:picLocks noChangeAspect="1"/>
          </p:cNvPicPr>
          <p:nvPr/>
        </p:nvPicPr>
        <p:blipFill>
          <a:blip r:embed="rId5"/>
          <a:stretch>
            <a:fillRect/>
          </a:stretch>
        </p:blipFill>
        <p:spPr>
          <a:xfrm>
            <a:off x="417513" y="4458478"/>
            <a:ext cx="952737" cy="950976"/>
          </a:xfrm>
          <a:prstGeom prst="rect">
            <a:avLst/>
          </a:prstGeom>
        </p:spPr>
      </p:pic>
      <p:sp>
        <p:nvSpPr>
          <p:cNvPr id="22" name="TextBox 21">
            <a:extLst>
              <a:ext uri="{FF2B5EF4-FFF2-40B4-BE49-F238E27FC236}">
                <a16:creationId xmlns:a16="http://schemas.microsoft.com/office/drawing/2014/main" id="{1445AB80-7474-488F-84F5-6F4CAB3F2217}"/>
              </a:ext>
            </a:extLst>
          </p:cNvPr>
          <p:cNvSpPr txBox="1"/>
          <p:nvPr/>
        </p:nvSpPr>
        <p:spPr>
          <a:xfrm>
            <a:off x="1663699" y="4705366"/>
            <a:ext cx="10334071" cy="457200"/>
          </a:xfrm>
          <a:prstGeom prst="rect">
            <a:avLst/>
          </a:prstGeom>
          <a:noFill/>
        </p:spPr>
        <p:txBody>
          <a:bodyPr wrap="square" lIns="0" tIns="0" rIns="0" bIns="0" rtlCol="0" anchor="ctr">
            <a:noAutofit/>
          </a:bodyPr>
          <a:lstStyle/>
          <a:p>
            <a:r>
              <a:rPr lang="en-US" sz="2400" b="1" dirty="0"/>
              <a:t>Step</a:t>
            </a:r>
            <a:r>
              <a:rPr lang="en-US" sz="2400" dirty="0"/>
              <a:t> – </a:t>
            </a:r>
            <a:r>
              <a:rPr lang="pt-BR" sz="2400" dirty="0"/>
              <a:t>Sequência linear de operações que constituem um trabalho</a:t>
            </a:r>
            <a:endParaRPr lang="en-US" sz="2400" dirty="0"/>
          </a:p>
        </p:txBody>
      </p:sp>
      <p:cxnSp>
        <p:nvCxnSpPr>
          <p:cNvPr id="30" name="Straight Connector 29">
            <a:extLst>
              <a:ext uri="{FF2B5EF4-FFF2-40B4-BE49-F238E27FC236}">
                <a16:creationId xmlns:a16="http://schemas.microsoft.com/office/drawing/2014/main" id="{889A53AB-2870-4892-BAA3-545C6838DCF1}"/>
              </a:ext>
              <a:ext uri="{C183D7F6-B498-43B3-948B-1728B52AA6E4}">
                <adec:decorative xmlns:adec="http://schemas.microsoft.com/office/drawing/2017/decorative" val="1"/>
              </a:ext>
            </a:extLst>
          </p:cNvPr>
          <p:cNvCxnSpPr>
            <a:cxnSpLocks/>
          </p:cNvCxnSpPr>
          <p:nvPr/>
        </p:nvCxnSpPr>
        <p:spPr>
          <a:xfrm>
            <a:off x="1663701" y="5465110"/>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a rectangle, a square and a circle in a straight line">
            <a:extLst>
              <a:ext uri="{FF2B5EF4-FFF2-40B4-BE49-F238E27FC236}">
                <a16:creationId xmlns:a16="http://schemas.microsoft.com/office/drawing/2014/main" id="{DDF8B57A-54E9-4EA5-A96C-84C6E82A81C6}"/>
              </a:ext>
            </a:extLst>
          </p:cNvPr>
          <p:cNvPicPr>
            <a:picLocks noChangeAspect="1"/>
          </p:cNvPicPr>
          <p:nvPr/>
        </p:nvPicPr>
        <p:blipFill>
          <a:blip r:embed="rId6"/>
          <a:stretch>
            <a:fillRect/>
          </a:stretch>
        </p:blipFill>
        <p:spPr>
          <a:xfrm>
            <a:off x="417513" y="5520765"/>
            <a:ext cx="952737" cy="950976"/>
          </a:xfrm>
          <a:prstGeom prst="rect">
            <a:avLst/>
          </a:prstGeom>
        </p:spPr>
      </p:pic>
      <p:sp>
        <p:nvSpPr>
          <p:cNvPr id="29" name="TextBox 28">
            <a:extLst>
              <a:ext uri="{FF2B5EF4-FFF2-40B4-BE49-F238E27FC236}">
                <a16:creationId xmlns:a16="http://schemas.microsoft.com/office/drawing/2014/main" id="{56654668-0B9B-4679-BB81-14364051FBB2}"/>
              </a:ext>
            </a:extLst>
          </p:cNvPr>
          <p:cNvSpPr txBox="1"/>
          <p:nvPr/>
        </p:nvSpPr>
        <p:spPr>
          <a:xfrm>
            <a:off x="1663699" y="5767653"/>
            <a:ext cx="10334071" cy="457200"/>
          </a:xfrm>
          <a:prstGeom prst="rect">
            <a:avLst/>
          </a:prstGeom>
          <a:noFill/>
        </p:spPr>
        <p:txBody>
          <a:bodyPr wrap="square" lIns="0" tIns="0" rIns="0" bIns="0" rtlCol="0" anchor="ctr">
            <a:noAutofit/>
          </a:bodyPr>
          <a:lstStyle/>
          <a:p>
            <a:r>
              <a:rPr lang="en-US" sz="2400" b="1" dirty="0"/>
              <a:t>Tasks</a:t>
            </a:r>
            <a:r>
              <a:rPr lang="en-US" sz="2400" dirty="0"/>
              <a:t> – </a:t>
            </a:r>
            <a:r>
              <a:rPr lang="pt-BR" sz="2400" dirty="0"/>
              <a:t>Blocos de construção de um pipeline</a:t>
            </a:r>
            <a:endParaRPr lang="en-US" sz="2400" dirty="0"/>
          </a:p>
        </p:txBody>
      </p:sp>
    </p:spTree>
    <p:extLst>
      <p:ext uri="{BB962C8B-B14F-4D97-AF65-F5344CB8AC3E}">
        <p14:creationId xmlns:p14="http://schemas.microsoft.com/office/powerpoint/2010/main" val="248117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Templates</a:t>
            </a:r>
          </a:p>
        </p:txBody>
      </p:sp>
      <p:sp>
        <p:nvSpPr>
          <p:cNvPr id="35" name="TextBox 34">
            <a:extLst>
              <a:ext uri="{FF2B5EF4-FFF2-40B4-BE49-F238E27FC236}">
                <a16:creationId xmlns:a16="http://schemas.microsoft.com/office/drawing/2014/main" id="{8C59144E-4BEC-454A-919B-C7CD6F11BE36}"/>
              </a:ext>
            </a:extLst>
          </p:cNvPr>
          <p:cNvSpPr txBox="1"/>
          <p:nvPr/>
        </p:nvSpPr>
        <p:spPr>
          <a:xfrm>
            <a:off x="465138" y="1771875"/>
            <a:ext cx="11533187" cy="412162"/>
          </a:xfrm>
          <a:prstGeom prst="rect">
            <a:avLst/>
          </a:prstGeom>
          <a:noFill/>
        </p:spPr>
        <p:txBody>
          <a:bodyPr wrap="square" lIns="0" tIns="0" rIns="0" bIns="0" rtlCol="0">
            <a:noAutofit/>
          </a:bodyPr>
          <a:lstStyle/>
          <a:p>
            <a:pPr algn="ctr"/>
            <a:r>
              <a:rPr lang="en-US" sz="2400" dirty="0">
                <a:solidFill>
                  <a:schemeClr val="tx2"/>
                </a:solidFill>
                <a:latin typeface="+mj-lt"/>
              </a:rPr>
              <a:t>Azure Pipelines supports 4 kinds of templates:</a:t>
            </a:r>
          </a:p>
        </p:txBody>
      </p:sp>
      <p:sp>
        <p:nvSpPr>
          <p:cNvPr id="39" name="TextBox 38">
            <a:extLst>
              <a:ext uri="{FF2B5EF4-FFF2-40B4-BE49-F238E27FC236}">
                <a16:creationId xmlns:a16="http://schemas.microsoft.com/office/drawing/2014/main" id="{7445C223-FFE3-4F0F-87AE-A540310D62C6}"/>
              </a:ext>
            </a:extLst>
          </p:cNvPr>
          <p:cNvSpPr txBox="1"/>
          <p:nvPr/>
        </p:nvSpPr>
        <p:spPr>
          <a:xfrm>
            <a:off x="860256"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dirty="0">
                <a:latin typeface="+mj-lt"/>
              </a:rPr>
              <a:t>Stage</a:t>
            </a:r>
          </a:p>
        </p:txBody>
      </p:sp>
      <p:sp>
        <p:nvSpPr>
          <p:cNvPr id="43" name="TextBox 42">
            <a:extLst>
              <a:ext uri="{FF2B5EF4-FFF2-40B4-BE49-F238E27FC236}">
                <a16:creationId xmlns:a16="http://schemas.microsoft.com/office/drawing/2014/main" id="{FFD89162-76EC-43A2-A5BB-778BD5FA4B97}"/>
              </a:ext>
            </a:extLst>
          </p:cNvPr>
          <p:cNvSpPr txBox="1"/>
          <p:nvPr/>
        </p:nvSpPr>
        <p:spPr>
          <a:xfrm>
            <a:off x="3634896"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a:latin typeface="+mj-lt"/>
              </a:rPr>
              <a:t>Job</a:t>
            </a:r>
          </a:p>
        </p:txBody>
      </p:sp>
      <p:sp>
        <p:nvSpPr>
          <p:cNvPr id="48" name="TextBox 47">
            <a:extLst>
              <a:ext uri="{FF2B5EF4-FFF2-40B4-BE49-F238E27FC236}">
                <a16:creationId xmlns:a16="http://schemas.microsoft.com/office/drawing/2014/main" id="{6AEC83AA-51FA-40B2-BA28-3B64707945B6}"/>
              </a:ext>
            </a:extLst>
          </p:cNvPr>
          <p:cNvSpPr txBox="1"/>
          <p:nvPr/>
        </p:nvSpPr>
        <p:spPr>
          <a:xfrm>
            <a:off x="6409536"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a:latin typeface="+mj-lt"/>
              </a:rPr>
              <a:t>Step</a:t>
            </a:r>
          </a:p>
        </p:txBody>
      </p:sp>
      <p:sp>
        <p:nvSpPr>
          <p:cNvPr id="52" name="TextBox 51">
            <a:extLst>
              <a:ext uri="{FF2B5EF4-FFF2-40B4-BE49-F238E27FC236}">
                <a16:creationId xmlns:a16="http://schemas.microsoft.com/office/drawing/2014/main" id="{55978683-37A9-4FDE-84C3-84EBD18F94AE}"/>
              </a:ext>
            </a:extLst>
          </p:cNvPr>
          <p:cNvSpPr txBox="1"/>
          <p:nvPr/>
        </p:nvSpPr>
        <p:spPr>
          <a:xfrm>
            <a:off x="9184177"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dirty="0">
                <a:latin typeface="+mj-lt"/>
              </a:rPr>
              <a:t>Variable</a:t>
            </a:r>
          </a:p>
        </p:txBody>
      </p:sp>
    </p:spTree>
    <p:extLst>
      <p:ext uri="{BB962C8B-B14F-4D97-AF65-F5344CB8AC3E}">
        <p14:creationId xmlns:p14="http://schemas.microsoft.com/office/powerpoint/2010/main" val="33713359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a:xfrm>
            <a:off x="427038" y="3317212"/>
            <a:ext cx="9070923" cy="360099"/>
          </a:xfrm>
        </p:spPr>
        <p:txBody>
          <a:bodyPr/>
          <a:lstStyle/>
          <a:p>
            <a:r>
              <a:rPr lang="en-US"/>
              <a:t>Lesson 01: Module overview</a:t>
            </a:r>
            <a:endParaRPr lang="en-US" dirty="0"/>
          </a:p>
        </p:txBody>
      </p:sp>
      <p:pic>
        <p:nvPicPr>
          <p:cNvPr id="4" name="Picture 3" descr="Icon of a magnifying glass showing a chart">
            <a:extLst>
              <a:ext uri="{FF2B5EF4-FFF2-40B4-BE49-F238E27FC236}">
                <a16:creationId xmlns:a16="http://schemas.microsoft.com/office/drawing/2014/main" id="{E506A6ED-59D3-44BA-9085-F4904ADC926E}"/>
              </a:ext>
            </a:extLst>
          </p:cNvPr>
          <p:cNvPicPr>
            <a:picLocks noChangeAspect="1"/>
          </p:cNvPicPr>
          <p:nvPr/>
        </p:nvPicPr>
        <p:blipFill>
          <a:blip r:embed="rId3"/>
          <a:stretch>
            <a:fillRect/>
          </a:stretch>
        </p:blipFill>
        <p:spPr>
          <a:xfrm>
            <a:off x="10486643" y="3040062"/>
            <a:ext cx="914400" cy="914400"/>
          </a:xfrm>
          <a:prstGeom prst="rect">
            <a:avLst/>
          </a:prstGeom>
        </p:spPr>
      </p:pic>
    </p:spTree>
    <p:extLst>
      <p:ext uri="{BB962C8B-B14F-4D97-AF65-F5344CB8AC3E}">
        <p14:creationId xmlns:p14="http://schemas.microsoft.com/office/powerpoint/2010/main" val="12810709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9C67-B6EB-4051-BF56-F82408DD8651}"/>
              </a:ext>
            </a:extLst>
          </p:cNvPr>
          <p:cNvSpPr>
            <a:spLocks noGrp="1"/>
          </p:cNvSpPr>
          <p:nvPr>
            <p:ph type="title"/>
          </p:nvPr>
        </p:nvSpPr>
        <p:spPr>
          <a:xfrm>
            <a:off x="465138" y="632779"/>
            <a:ext cx="11533187" cy="411162"/>
          </a:xfrm>
        </p:spPr>
        <p:txBody>
          <a:bodyPr/>
          <a:lstStyle/>
          <a:p>
            <a:r>
              <a:rPr lang="en-AU" dirty="0"/>
              <a:t>YAML resources</a:t>
            </a:r>
          </a:p>
        </p:txBody>
      </p:sp>
      <p:sp>
        <p:nvSpPr>
          <p:cNvPr id="3" name="Rectangle 2">
            <a:extLst>
              <a:ext uri="{FF2B5EF4-FFF2-40B4-BE49-F238E27FC236}">
                <a16:creationId xmlns:a16="http://schemas.microsoft.com/office/drawing/2014/main" id="{D3EC9AC2-483C-4105-B203-89E66FD46277}"/>
              </a:ext>
            </a:extLst>
          </p:cNvPr>
          <p:cNvSpPr/>
          <p:nvPr/>
        </p:nvSpPr>
        <p:spPr>
          <a:xfrm>
            <a:off x="427038" y="1467985"/>
            <a:ext cx="4297362" cy="249441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pPr>
              <a:spcBef>
                <a:spcPts val="1200"/>
              </a:spcBef>
            </a:pPr>
            <a:r>
              <a:rPr lang="en-US" sz="2400" dirty="0">
                <a:solidFill>
                  <a:schemeClr val="tx1"/>
                </a:solidFill>
                <a:cs typeface="Segoe UI Semilight"/>
              </a:rPr>
              <a:t>Pipelines</a:t>
            </a:r>
          </a:p>
          <a:p>
            <a:pPr>
              <a:spcBef>
                <a:spcPts val="1200"/>
              </a:spcBef>
            </a:pPr>
            <a:r>
              <a:rPr lang="en-US" sz="2400" dirty="0">
                <a:solidFill>
                  <a:schemeClr val="tx1"/>
                </a:solidFill>
                <a:cs typeface="Segoe UI Semilight"/>
              </a:rPr>
              <a:t>Containers</a:t>
            </a:r>
          </a:p>
          <a:p>
            <a:pPr>
              <a:spcBef>
                <a:spcPts val="1200"/>
              </a:spcBef>
            </a:pPr>
            <a:r>
              <a:rPr lang="en-US" sz="2400" dirty="0">
                <a:solidFill>
                  <a:schemeClr val="tx1"/>
                </a:solidFill>
                <a:cs typeface="Segoe UI Semilight"/>
              </a:rPr>
              <a:t>Repositories</a:t>
            </a:r>
          </a:p>
          <a:p>
            <a:pPr>
              <a:spcBef>
                <a:spcPts val="1200"/>
              </a:spcBef>
            </a:pPr>
            <a:r>
              <a:rPr lang="en-US" sz="2400" dirty="0">
                <a:solidFill>
                  <a:schemeClr val="tx1"/>
                </a:solidFill>
                <a:cs typeface="Segoe UI Semilight"/>
              </a:rPr>
              <a:t>Types</a:t>
            </a:r>
          </a:p>
        </p:txBody>
      </p:sp>
      <p:pic>
        <p:nvPicPr>
          <p:cNvPr id="4" name="Picture 3">
            <a:extLst>
              <a:ext uri="{FF2B5EF4-FFF2-40B4-BE49-F238E27FC236}">
                <a16:creationId xmlns:a16="http://schemas.microsoft.com/office/drawing/2014/main" id="{AA762B14-11CF-424B-830F-643727F37762}"/>
              </a:ext>
            </a:extLst>
          </p:cNvPr>
          <p:cNvPicPr>
            <a:picLocks noChangeAspect="1"/>
          </p:cNvPicPr>
          <p:nvPr/>
        </p:nvPicPr>
        <p:blipFill>
          <a:blip r:embed="rId2"/>
          <a:stretch>
            <a:fillRect/>
          </a:stretch>
        </p:blipFill>
        <p:spPr>
          <a:xfrm>
            <a:off x="8666368" y="1467984"/>
            <a:ext cx="3602769" cy="4893761"/>
          </a:xfrm>
          <a:prstGeom prst="rect">
            <a:avLst/>
          </a:prstGeom>
        </p:spPr>
      </p:pic>
      <p:pic>
        <p:nvPicPr>
          <p:cNvPr id="5" name="Picture 4">
            <a:extLst>
              <a:ext uri="{FF2B5EF4-FFF2-40B4-BE49-F238E27FC236}">
                <a16:creationId xmlns:a16="http://schemas.microsoft.com/office/drawing/2014/main" id="{B466D7F5-4719-4CB6-8D45-8082F32DE527}"/>
              </a:ext>
            </a:extLst>
          </p:cNvPr>
          <p:cNvPicPr>
            <a:picLocks noChangeAspect="1"/>
          </p:cNvPicPr>
          <p:nvPr/>
        </p:nvPicPr>
        <p:blipFill>
          <a:blip r:embed="rId3"/>
          <a:stretch>
            <a:fillRect/>
          </a:stretch>
        </p:blipFill>
        <p:spPr>
          <a:xfrm>
            <a:off x="4943481" y="1467985"/>
            <a:ext cx="3503807" cy="1216600"/>
          </a:xfrm>
          <a:prstGeom prst="rect">
            <a:avLst/>
          </a:prstGeom>
        </p:spPr>
      </p:pic>
    </p:spTree>
    <p:extLst>
      <p:ext uri="{BB962C8B-B14F-4D97-AF65-F5344CB8AC3E}">
        <p14:creationId xmlns:p14="http://schemas.microsoft.com/office/powerpoint/2010/main" val="26830936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YAML resources</a:t>
            </a:r>
          </a:p>
        </p:txBody>
      </p:sp>
      <p:pic>
        <p:nvPicPr>
          <p:cNvPr id="3" name="Picture 2" descr="Icon of arrow pointing in four opposite directions">
            <a:extLst>
              <a:ext uri="{FF2B5EF4-FFF2-40B4-BE49-F238E27FC236}">
                <a16:creationId xmlns:a16="http://schemas.microsoft.com/office/drawing/2014/main" id="{CFAE4F6B-D877-413B-A999-47D8683CBB40}"/>
              </a:ext>
            </a:extLst>
          </p:cNvPr>
          <p:cNvPicPr>
            <a:picLocks noChangeAspect="1"/>
          </p:cNvPicPr>
          <p:nvPr/>
        </p:nvPicPr>
        <p:blipFill>
          <a:blip r:embed="rId3"/>
          <a:stretch>
            <a:fillRect/>
          </a:stretch>
        </p:blipFill>
        <p:spPr>
          <a:xfrm>
            <a:off x="452438" y="1676721"/>
            <a:ext cx="900684" cy="902208"/>
          </a:xfrm>
          <a:prstGeom prst="rect">
            <a:avLst/>
          </a:prstGeom>
        </p:spPr>
      </p:pic>
      <p:sp>
        <p:nvSpPr>
          <p:cNvPr id="12" name="TextBox 11">
            <a:extLst>
              <a:ext uri="{FF2B5EF4-FFF2-40B4-BE49-F238E27FC236}">
                <a16:creationId xmlns:a16="http://schemas.microsoft.com/office/drawing/2014/main" id="{00E1D204-BD44-4969-A106-90F4BE20EF3E}"/>
              </a:ext>
            </a:extLst>
          </p:cNvPr>
          <p:cNvSpPr txBox="1"/>
          <p:nvPr/>
        </p:nvSpPr>
        <p:spPr>
          <a:xfrm>
            <a:off x="1557058" y="1814644"/>
            <a:ext cx="5067300" cy="676656"/>
          </a:xfrm>
          <a:prstGeom prst="rect">
            <a:avLst/>
          </a:prstGeom>
          <a:noFill/>
        </p:spPr>
        <p:txBody>
          <a:bodyPr wrap="square" lIns="0" tIns="0" rIns="0" bIns="0" rtlCol="0" anchor="ctr">
            <a:noAutofit/>
          </a:bodyPr>
          <a:lstStyle/>
          <a:p>
            <a:r>
              <a:rPr lang="pt-BR" sz="2400" dirty="0"/>
              <a:t>Um recurso é qualquer serviço externo consumido como parte de seu pipeline.</a:t>
            </a:r>
            <a:endParaRPr lang="en-US" sz="2400" dirty="0"/>
          </a:p>
        </p:txBody>
      </p:sp>
    </p:spTree>
    <p:extLst>
      <p:ext uri="{BB962C8B-B14F-4D97-AF65-F5344CB8AC3E}">
        <p14:creationId xmlns:p14="http://schemas.microsoft.com/office/powerpoint/2010/main" val="20487854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Using multiple repositories in your pipeline</a:t>
            </a:r>
          </a:p>
        </p:txBody>
      </p:sp>
      <p:pic>
        <p:nvPicPr>
          <p:cNvPr id="3" name="Picture 2" descr="Icon of a circle branched into three connect circles">
            <a:extLst>
              <a:ext uri="{FF2B5EF4-FFF2-40B4-BE49-F238E27FC236}">
                <a16:creationId xmlns:a16="http://schemas.microsoft.com/office/drawing/2014/main" id="{B18BE8B5-8AFA-420E-8829-42576D3A48F4}"/>
              </a:ext>
            </a:extLst>
          </p:cNvPr>
          <p:cNvPicPr>
            <a:picLocks noChangeAspect="1"/>
          </p:cNvPicPr>
          <p:nvPr/>
        </p:nvPicPr>
        <p:blipFill>
          <a:blip r:embed="rId2"/>
          <a:stretch>
            <a:fillRect/>
          </a:stretch>
        </p:blipFill>
        <p:spPr>
          <a:xfrm>
            <a:off x="417513" y="1271614"/>
            <a:ext cx="952737" cy="950976"/>
          </a:xfrm>
          <a:prstGeom prst="rect">
            <a:avLst/>
          </a:prstGeom>
        </p:spPr>
      </p:pic>
      <p:sp>
        <p:nvSpPr>
          <p:cNvPr id="9" name="TextBox 8">
            <a:extLst>
              <a:ext uri="{FF2B5EF4-FFF2-40B4-BE49-F238E27FC236}">
                <a16:creationId xmlns:a16="http://schemas.microsoft.com/office/drawing/2014/main" id="{2B285E44-943D-4245-8D64-B4494D39EAB4}"/>
              </a:ext>
            </a:extLst>
          </p:cNvPr>
          <p:cNvSpPr txBox="1"/>
          <p:nvPr/>
        </p:nvSpPr>
        <p:spPr>
          <a:xfrm>
            <a:off x="1663699" y="1518502"/>
            <a:ext cx="10334071" cy="457200"/>
          </a:xfrm>
          <a:prstGeom prst="rect">
            <a:avLst/>
          </a:prstGeom>
          <a:noFill/>
        </p:spPr>
        <p:txBody>
          <a:bodyPr wrap="square" lIns="0" tIns="0" rIns="0" bIns="0" rtlCol="0" anchor="ctr">
            <a:noAutofit/>
          </a:bodyPr>
          <a:lstStyle/>
          <a:p>
            <a:r>
              <a:rPr lang="pt-BR" sz="2400" dirty="0"/>
              <a:t>Comum para utilitários usados em mais de um pipeline</a:t>
            </a:r>
            <a:endParaRPr lang="en-US" sz="2400" dirty="0"/>
          </a:p>
        </p:txBody>
      </p:sp>
      <p:cxnSp>
        <p:nvCxnSpPr>
          <p:cNvPr id="23" name="Straight Connector 22">
            <a:extLst>
              <a:ext uri="{FF2B5EF4-FFF2-40B4-BE49-F238E27FC236}">
                <a16:creationId xmlns:a16="http://schemas.microsoft.com/office/drawing/2014/main" id="{7A07DA48-FDAA-405B-BFC3-D0EAF2773298}"/>
              </a:ext>
              <a:ext uri="{C183D7F6-B498-43B3-948B-1728B52AA6E4}">
                <adec:decorative xmlns:adec="http://schemas.microsoft.com/office/drawing/2017/decorative" val="1"/>
              </a:ext>
            </a:extLst>
          </p:cNvPr>
          <p:cNvCxnSpPr>
            <a:cxnSpLocks/>
          </p:cNvCxnSpPr>
          <p:nvPr/>
        </p:nvCxnSpPr>
        <p:spPr>
          <a:xfrm>
            <a:off x="1663701" y="2278246"/>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three gears with varying sizes">
            <a:extLst>
              <a:ext uri="{FF2B5EF4-FFF2-40B4-BE49-F238E27FC236}">
                <a16:creationId xmlns:a16="http://schemas.microsoft.com/office/drawing/2014/main" id="{28C4AA86-3A51-43BF-838E-F67673C7DB61}"/>
              </a:ext>
            </a:extLst>
          </p:cNvPr>
          <p:cNvPicPr>
            <a:picLocks noChangeAspect="1"/>
          </p:cNvPicPr>
          <p:nvPr/>
        </p:nvPicPr>
        <p:blipFill>
          <a:blip r:embed="rId3"/>
          <a:stretch>
            <a:fillRect/>
          </a:stretch>
        </p:blipFill>
        <p:spPr>
          <a:xfrm>
            <a:off x="417513" y="2333902"/>
            <a:ext cx="952737" cy="950976"/>
          </a:xfrm>
          <a:prstGeom prst="rect">
            <a:avLst/>
          </a:prstGeom>
        </p:spPr>
      </p:pic>
      <p:sp>
        <p:nvSpPr>
          <p:cNvPr id="13" name="TextBox 12">
            <a:extLst>
              <a:ext uri="{FF2B5EF4-FFF2-40B4-BE49-F238E27FC236}">
                <a16:creationId xmlns:a16="http://schemas.microsoft.com/office/drawing/2014/main" id="{3100D35B-6EA5-41A8-B74F-347CDDCF11F4}"/>
              </a:ext>
            </a:extLst>
          </p:cNvPr>
          <p:cNvSpPr txBox="1"/>
          <p:nvPr/>
        </p:nvSpPr>
        <p:spPr>
          <a:xfrm>
            <a:off x="1662566" y="2580790"/>
            <a:ext cx="10334071" cy="457200"/>
          </a:xfrm>
          <a:prstGeom prst="rect">
            <a:avLst/>
          </a:prstGeom>
          <a:noFill/>
        </p:spPr>
        <p:txBody>
          <a:bodyPr wrap="square" lIns="0" tIns="0" rIns="0" bIns="0" rtlCol="0" anchor="ctr">
            <a:noAutofit/>
          </a:bodyPr>
          <a:lstStyle/>
          <a:p>
            <a:r>
              <a:rPr lang="pt-BR" sz="2400" dirty="0"/>
              <a:t>Adicionar etapas adicionais de checkout</a:t>
            </a:r>
            <a:endParaRPr lang="en-US" sz="2400" dirty="0"/>
          </a:p>
        </p:txBody>
      </p:sp>
      <p:cxnSp>
        <p:nvCxnSpPr>
          <p:cNvPr id="14" name="Straight Connector 13">
            <a:extLst>
              <a:ext uri="{FF2B5EF4-FFF2-40B4-BE49-F238E27FC236}">
                <a16:creationId xmlns:a16="http://schemas.microsoft.com/office/drawing/2014/main" id="{175406B5-1742-404C-95E4-D6151B219415}"/>
              </a:ext>
              <a:ext uri="{C183D7F6-B498-43B3-948B-1728B52AA6E4}">
                <adec:decorative xmlns:adec="http://schemas.microsoft.com/office/drawing/2017/decorative" val="1"/>
              </a:ext>
            </a:extLst>
          </p:cNvPr>
          <p:cNvCxnSpPr>
            <a:cxnSpLocks/>
          </p:cNvCxnSpPr>
          <p:nvPr/>
        </p:nvCxnSpPr>
        <p:spPr>
          <a:xfrm>
            <a:off x="1663701" y="3340534"/>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n arrow pointing down to a rectangular shape">
            <a:extLst>
              <a:ext uri="{FF2B5EF4-FFF2-40B4-BE49-F238E27FC236}">
                <a16:creationId xmlns:a16="http://schemas.microsoft.com/office/drawing/2014/main" id="{65ADBBCA-A64C-4868-B73A-5060955F1F8B}"/>
              </a:ext>
            </a:extLst>
          </p:cNvPr>
          <p:cNvPicPr>
            <a:picLocks noChangeAspect="1"/>
          </p:cNvPicPr>
          <p:nvPr/>
        </p:nvPicPr>
        <p:blipFill>
          <a:blip r:embed="rId4"/>
          <a:stretch>
            <a:fillRect/>
          </a:stretch>
        </p:blipFill>
        <p:spPr>
          <a:xfrm>
            <a:off x="417513" y="3396190"/>
            <a:ext cx="952737" cy="950976"/>
          </a:xfrm>
          <a:prstGeom prst="rect">
            <a:avLst/>
          </a:prstGeom>
        </p:spPr>
      </p:pic>
      <p:sp>
        <p:nvSpPr>
          <p:cNvPr id="18" name="TextBox 17">
            <a:extLst>
              <a:ext uri="{FF2B5EF4-FFF2-40B4-BE49-F238E27FC236}">
                <a16:creationId xmlns:a16="http://schemas.microsoft.com/office/drawing/2014/main" id="{F02BFDB9-EC13-4BC7-8CD4-797C341B3DAA}"/>
              </a:ext>
            </a:extLst>
          </p:cNvPr>
          <p:cNvSpPr txBox="1"/>
          <p:nvPr/>
        </p:nvSpPr>
        <p:spPr>
          <a:xfrm>
            <a:off x="1663699" y="3643078"/>
            <a:ext cx="10334071" cy="457200"/>
          </a:xfrm>
          <a:prstGeom prst="rect">
            <a:avLst/>
          </a:prstGeom>
          <a:noFill/>
        </p:spPr>
        <p:txBody>
          <a:bodyPr wrap="square" lIns="0" tIns="0" rIns="0" bIns="0" rtlCol="0" anchor="ctr">
            <a:noAutofit/>
          </a:bodyPr>
          <a:lstStyle/>
          <a:p>
            <a:r>
              <a:rPr lang="pt-BR" sz="2400" dirty="0"/>
              <a:t>Não era compatível com as versões anteriores e os artefatos foram usados como uma solução alternativa</a:t>
            </a:r>
            <a:endParaRPr lang="en-US" sz="2400" dirty="0"/>
          </a:p>
        </p:txBody>
      </p:sp>
      <p:cxnSp>
        <p:nvCxnSpPr>
          <p:cNvPr id="24" name="Straight Connector 23">
            <a:extLst>
              <a:ext uri="{FF2B5EF4-FFF2-40B4-BE49-F238E27FC236}">
                <a16:creationId xmlns:a16="http://schemas.microsoft.com/office/drawing/2014/main" id="{34F58767-587E-4442-8E03-50D679B62B82}"/>
              </a:ext>
              <a:ext uri="{C183D7F6-B498-43B3-948B-1728B52AA6E4}">
                <adec:decorative xmlns:adec="http://schemas.microsoft.com/office/drawing/2017/decorative" val="1"/>
              </a:ext>
            </a:extLst>
          </p:cNvPr>
          <p:cNvCxnSpPr>
            <a:cxnSpLocks/>
          </p:cNvCxnSpPr>
          <p:nvPr/>
        </p:nvCxnSpPr>
        <p:spPr>
          <a:xfrm>
            <a:off x="1663701" y="4402822"/>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 name="Picture 24" descr="Icon of an arrow that is branched to left and right">
            <a:extLst>
              <a:ext uri="{FF2B5EF4-FFF2-40B4-BE49-F238E27FC236}">
                <a16:creationId xmlns:a16="http://schemas.microsoft.com/office/drawing/2014/main" id="{4FB98DD6-0FEF-4B76-98B9-6D5BB007D71F}"/>
              </a:ext>
            </a:extLst>
          </p:cNvPr>
          <p:cNvPicPr>
            <a:picLocks noChangeAspect="1"/>
          </p:cNvPicPr>
          <p:nvPr/>
        </p:nvPicPr>
        <p:blipFill>
          <a:blip r:embed="rId5"/>
          <a:stretch>
            <a:fillRect/>
          </a:stretch>
        </p:blipFill>
        <p:spPr>
          <a:xfrm>
            <a:off x="417513" y="4458478"/>
            <a:ext cx="952737" cy="950976"/>
          </a:xfrm>
          <a:prstGeom prst="rect">
            <a:avLst/>
          </a:prstGeom>
        </p:spPr>
      </p:pic>
      <p:sp>
        <p:nvSpPr>
          <p:cNvPr id="22" name="TextBox 21">
            <a:extLst>
              <a:ext uri="{FF2B5EF4-FFF2-40B4-BE49-F238E27FC236}">
                <a16:creationId xmlns:a16="http://schemas.microsoft.com/office/drawing/2014/main" id="{1445AB80-7474-488F-84F5-6F4CAB3F2217}"/>
              </a:ext>
            </a:extLst>
          </p:cNvPr>
          <p:cNvSpPr txBox="1"/>
          <p:nvPr/>
        </p:nvSpPr>
        <p:spPr>
          <a:xfrm>
            <a:off x="1663699" y="4705366"/>
            <a:ext cx="10334071" cy="457200"/>
          </a:xfrm>
          <a:prstGeom prst="rect">
            <a:avLst/>
          </a:prstGeom>
          <a:noFill/>
        </p:spPr>
        <p:txBody>
          <a:bodyPr wrap="square" lIns="0" tIns="0" rIns="0" bIns="0" rtlCol="0" anchor="ctr">
            <a:noAutofit/>
          </a:bodyPr>
          <a:lstStyle/>
          <a:p>
            <a:r>
              <a:rPr lang="pt-BR" sz="2400" dirty="0"/>
              <a:t>Alguns pipelines podem não precisar de nenhum repositório</a:t>
            </a:r>
            <a:endParaRPr lang="en-US" sz="2400" dirty="0"/>
          </a:p>
        </p:txBody>
      </p:sp>
    </p:spTree>
    <p:extLst>
      <p:ext uri="{BB962C8B-B14F-4D97-AF65-F5344CB8AC3E}">
        <p14:creationId xmlns:p14="http://schemas.microsoft.com/office/powerpoint/2010/main" val="7251956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8" y="3317212"/>
            <a:ext cx="9070923" cy="360099"/>
          </a:xfrm>
        </p:spPr>
        <p:txBody>
          <a:bodyPr/>
          <a:lstStyle/>
          <a:p>
            <a:r>
              <a:rPr lang="en-US"/>
              <a:t>Lesson 05: Integrating external source control with Azure </a:t>
            </a:r>
            <a:br>
              <a:rPr lang="en-US"/>
            </a:br>
            <a:r>
              <a:rPr lang="en-US"/>
              <a:t>Pipelines</a:t>
            </a:r>
          </a:p>
        </p:txBody>
      </p:sp>
      <p:pic>
        <p:nvPicPr>
          <p:cNvPr id="3" name="Picture 2" descr="Icon of a rectangle, a square and a circle in a straight line">
            <a:extLst>
              <a:ext uri="{FF2B5EF4-FFF2-40B4-BE49-F238E27FC236}">
                <a16:creationId xmlns:a16="http://schemas.microsoft.com/office/drawing/2014/main" id="{98479CE9-BC6B-46AA-BA78-92FD642EF2FC}"/>
              </a:ext>
            </a:extLst>
          </p:cNvPr>
          <p:cNvPicPr>
            <a:picLocks noChangeAspect="1"/>
          </p:cNvPicPr>
          <p:nvPr/>
        </p:nvPicPr>
        <p:blipFill>
          <a:blip r:embed="rId2"/>
          <a:stretch>
            <a:fillRect/>
          </a:stretch>
        </p:blipFill>
        <p:spPr>
          <a:xfrm>
            <a:off x="10505473" y="3040062"/>
            <a:ext cx="914400" cy="914400"/>
          </a:xfrm>
          <a:prstGeom prst="rect">
            <a:avLst/>
          </a:prstGeom>
        </p:spPr>
      </p:pic>
    </p:spTree>
    <p:extLst>
      <p:ext uri="{BB962C8B-B14F-4D97-AF65-F5344CB8AC3E}">
        <p14:creationId xmlns:p14="http://schemas.microsoft.com/office/powerpoint/2010/main" val="9699905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Source control types supported by Azure Pipelines</a:t>
            </a:r>
          </a:p>
        </p:txBody>
      </p:sp>
      <p:sp>
        <p:nvSpPr>
          <p:cNvPr id="8" name="Rectangle 7">
            <a:extLst>
              <a:ext uri="{FF2B5EF4-FFF2-40B4-BE49-F238E27FC236}">
                <a16:creationId xmlns:a16="http://schemas.microsoft.com/office/drawing/2014/main" id="{5B14B7CE-6BC2-4744-8156-277BFCF7EF5A}"/>
              </a:ext>
            </a:extLst>
          </p:cNvPr>
          <p:cNvSpPr/>
          <p:nvPr/>
        </p:nvSpPr>
        <p:spPr>
          <a:xfrm>
            <a:off x="427038" y="1233976"/>
            <a:ext cx="10783433" cy="461665"/>
          </a:xfrm>
          <a:prstGeom prst="rect">
            <a:avLst/>
          </a:prstGeom>
          <a:noFill/>
        </p:spPr>
        <p:txBody>
          <a:bodyPr wrap="square" lIns="0" anchor="ctr">
            <a:spAutoFit/>
          </a:bodyPr>
          <a:lstStyle/>
          <a:p>
            <a:pPr>
              <a:spcBef>
                <a:spcPts val="1200"/>
              </a:spcBef>
            </a:pPr>
            <a:r>
              <a:rPr lang="en-US" sz="2400" dirty="0">
                <a:latin typeface="+mj-lt"/>
              </a:rPr>
              <a:t>Repository types supported:</a:t>
            </a:r>
          </a:p>
        </p:txBody>
      </p:sp>
      <p:graphicFrame>
        <p:nvGraphicFramePr>
          <p:cNvPr id="9" name="Table 9">
            <a:extLst>
              <a:ext uri="{FF2B5EF4-FFF2-40B4-BE49-F238E27FC236}">
                <a16:creationId xmlns:a16="http://schemas.microsoft.com/office/drawing/2014/main" id="{4918162A-6818-4C25-BEAA-22F5ABF8CA3C}"/>
              </a:ext>
            </a:extLst>
          </p:cNvPr>
          <p:cNvGraphicFramePr>
            <a:graphicFrameLocks noGrp="1"/>
          </p:cNvGraphicFramePr>
          <p:nvPr>
            <p:extLst>
              <p:ext uri="{D42A27DB-BD31-4B8C-83A1-F6EECF244321}">
                <p14:modId xmlns:p14="http://schemas.microsoft.com/office/powerpoint/2010/main" val="1521124454"/>
              </p:ext>
            </p:extLst>
          </p:nvPr>
        </p:nvGraphicFramePr>
        <p:xfrm>
          <a:off x="427038" y="1880551"/>
          <a:ext cx="11582400" cy="3688080"/>
        </p:xfrm>
        <a:graphic>
          <a:graphicData uri="http://schemas.openxmlformats.org/drawingml/2006/table">
            <a:tbl>
              <a:tblPr firstRow="1" bandRow="1">
                <a:tableStyleId>{5C22544A-7EE6-4342-B048-85BDC9FD1C3A}</a:tableStyleId>
              </a:tblPr>
              <a:tblGrid>
                <a:gridCol w="3860800">
                  <a:extLst>
                    <a:ext uri="{9D8B030D-6E8A-4147-A177-3AD203B41FA5}">
                      <a16:colId xmlns:a16="http://schemas.microsoft.com/office/drawing/2014/main" val="1007991035"/>
                    </a:ext>
                  </a:extLst>
                </a:gridCol>
                <a:gridCol w="3860800">
                  <a:extLst>
                    <a:ext uri="{9D8B030D-6E8A-4147-A177-3AD203B41FA5}">
                      <a16:colId xmlns:a16="http://schemas.microsoft.com/office/drawing/2014/main" val="1860262332"/>
                    </a:ext>
                  </a:extLst>
                </a:gridCol>
                <a:gridCol w="3860800">
                  <a:extLst>
                    <a:ext uri="{9D8B030D-6E8A-4147-A177-3AD203B41FA5}">
                      <a16:colId xmlns:a16="http://schemas.microsoft.com/office/drawing/2014/main" val="1581084120"/>
                    </a:ext>
                  </a:extLst>
                </a:gridCol>
              </a:tblGrid>
              <a:tr h="0">
                <a:tc>
                  <a:txBody>
                    <a:bodyPr/>
                    <a:lstStyle/>
                    <a:p>
                      <a:pPr algn="l"/>
                      <a:r>
                        <a:rPr lang="en-US" sz="2000" dirty="0">
                          <a:latin typeface="+mj-lt"/>
                        </a:rPr>
                        <a:t>Repository Type</a:t>
                      </a:r>
                    </a:p>
                  </a:txBody>
                  <a:tcPr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algn="l"/>
                      <a:r>
                        <a:rPr lang="en-US" sz="2000" dirty="0">
                          <a:latin typeface="+mj-lt"/>
                        </a:rPr>
                        <a:t>Azure Pipelines (YAML)</a:t>
                      </a:r>
                    </a:p>
                  </a:txBody>
                  <a:tcPr marT="91440" marB="9144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algn="l"/>
                      <a:r>
                        <a:rPr lang="en-US" sz="2000" dirty="0">
                          <a:latin typeface="+mj-lt"/>
                        </a:rPr>
                        <a:t>Azure Pipelines (Classic Editor)</a:t>
                      </a:r>
                    </a:p>
                  </a:txBody>
                  <a:tcPr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59961031"/>
                  </a:ext>
                </a:extLst>
              </a:tr>
              <a:tr h="0">
                <a:tc>
                  <a:txBody>
                    <a:bodyPr/>
                    <a:lstStyle/>
                    <a:p>
                      <a:pPr algn="l"/>
                      <a:r>
                        <a:rPr lang="en-US" sz="1800" dirty="0">
                          <a:solidFill>
                            <a:schemeClr val="tx1"/>
                          </a:solidFill>
                        </a:rPr>
                        <a:t>Azure Repos Git</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88692338"/>
                  </a:ext>
                </a:extLst>
              </a:tr>
              <a:tr h="0">
                <a:tc>
                  <a:txBody>
                    <a:bodyPr/>
                    <a:lstStyle/>
                    <a:p>
                      <a:pPr algn="l"/>
                      <a:r>
                        <a:rPr lang="en-US" sz="1800" dirty="0">
                          <a:solidFill>
                            <a:schemeClr val="tx1"/>
                          </a:solidFill>
                        </a:rPr>
                        <a:t>Azure Repos TFVC</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No</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70414891"/>
                  </a:ext>
                </a:extLst>
              </a:tr>
              <a:tr h="0">
                <a:tc>
                  <a:txBody>
                    <a:bodyPr/>
                    <a:lstStyle/>
                    <a:p>
                      <a:pPr algn="l"/>
                      <a:r>
                        <a:rPr lang="en-US" sz="1800" dirty="0">
                          <a:solidFill>
                            <a:schemeClr val="tx1"/>
                          </a:solidFill>
                        </a:rPr>
                        <a:t>Bitbucket Cloud</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74351097"/>
                  </a:ext>
                </a:extLst>
              </a:tr>
              <a:tr h="0">
                <a:tc>
                  <a:txBody>
                    <a:bodyPr/>
                    <a:lstStyle/>
                    <a:p>
                      <a:pPr algn="l"/>
                      <a:r>
                        <a:rPr lang="en-US" sz="1800">
                          <a:solidFill>
                            <a:schemeClr val="tx1"/>
                          </a:solidFill>
                        </a:rPr>
                        <a:t>Other Git (Generic)</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No</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96660335"/>
                  </a:ext>
                </a:extLst>
              </a:tr>
              <a:tr h="0">
                <a:tc>
                  <a:txBody>
                    <a:bodyPr/>
                    <a:lstStyle/>
                    <a:p>
                      <a:pPr algn="l"/>
                      <a:r>
                        <a:rPr lang="en-US" sz="1800">
                          <a:solidFill>
                            <a:schemeClr val="tx1"/>
                          </a:solidFill>
                        </a:rPr>
                        <a:t>GitHub</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70218534"/>
                  </a:ext>
                </a:extLst>
              </a:tr>
              <a:tr h="0">
                <a:tc>
                  <a:txBody>
                    <a:bodyPr/>
                    <a:lstStyle/>
                    <a:p>
                      <a:pPr algn="l"/>
                      <a:r>
                        <a:rPr lang="en-US" sz="1800">
                          <a:solidFill>
                            <a:schemeClr val="tx1"/>
                          </a:solidFill>
                        </a:rPr>
                        <a:t>GitHub Enterprise Server</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6458481"/>
                  </a:ext>
                </a:extLst>
              </a:tr>
              <a:tr h="0">
                <a:tc>
                  <a:txBody>
                    <a:bodyPr/>
                    <a:lstStyle/>
                    <a:p>
                      <a:pPr algn="l"/>
                      <a:r>
                        <a:rPr lang="en-US" sz="1800">
                          <a:solidFill>
                            <a:schemeClr val="tx1"/>
                          </a:solidFill>
                        </a:rPr>
                        <a:t>Subversion</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No</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36618871"/>
                  </a:ext>
                </a:extLst>
              </a:tr>
            </a:tbl>
          </a:graphicData>
        </a:graphic>
      </p:graphicFrame>
    </p:spTree>
    <p:extLst>
      <p:ext uri="{BB962C8B-B14F-4D97-AF65-F5344CB8AC3E}">
        <p14:creationId xmlns:p14="http://schemas.microsoft.com/office/powerpoint/2010/main" val="33216355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8" y="3317212"/>
            <a:ext cx="9070923" cy="360099"/>
          </a:xfrm>
        </p:spPr>
        <p:txBody>
          <a:bodyPr/>
          <a:lstStyle/>
          <a:p>
            <a:r>
              <a:rPr lang="en-US"/>
              <a:t>Lesson 06: Set up self-hosted agents</a:t>
            </a:r>
          </a:p>
        </p:txBody>
      </p:sp>
      <p:pic>
        <p:nvPicPr>
          <p:cNvPr id="3" name="Picture 2" descr="Icon of a person">
            <a:extLst>
              <a:ext uri="{FF2B5EF4-FFF2-40B4-BE49-F238E27FC236}">
                <a16:creationId xmlns:a16="http://schemas.microsoft.com/office/drawing/2014/main" id="{07B09B76-64E4-438D-B8C9-E6712B484E4A}"/>
              </a:ext>
            </a:extLst>
          </p:cNvPr>
          <p:cNvPicPr>
            <a:picLocks noChangeAspect="1"/>
          </p:cNvPicPr>
          <p:nvPr/>
        </p:nvPicPr>
        <p:blipFill>
          <a:blip r:embed="rId2"/>
          <a:stretch>
            <a:fillRect/>
          </a:stretch>
        </p:blipFill>
        <p:spPr>
          <a:xfrm>
            <a:off x="10464181" y="3040062"/>
            <a:ext cx="914400" cy="914400"/>
          </a:xfrm>
          <a:prstGeom prst="rect">
            <a:avLst/>
          </a:prstGeom>
        </p:spPr>
      </p:pic>
    </p:spTree>
    <p:extLst>
      <p:ext uri="{BB962C8B-B14F-4D97-AF65-F5344CB8AC3E}">
        <p14:creationId xmlns:p14="http://schemas.microsoft.com/office/powerpoint/2010/main" val="2296959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Communication with Azure Pipelines</a:t>
            </a:r>
          </a:p>
        </p:txBody>
      </p:sp>
      <p:sp>
        <p:nvSpPr>
          <p:cNvPr id="8" name="Rectangle 7">
            <a:extLst>
              <a:ext uri="{FF2B5EF4-FFF2-40B4-BE49-F238E27FC236}">
                <a16:creationId xmlns:a16="http://schemas.microsoft.com/office/drawing/2014/main" id="{5567E275-0673-4FC1-9931-8171BD58FC67}"/>
              </a:ext>
            </a:extLst>
          </p:cNvPr>
          <p:cNvSpPr/>
          <p:nvPr/>
        </p:nvSpPr>
        <p:spPr>
          <a:xfrm>
            <a:off x="427038" y="1471612"/>
            <a:ext cx="4297362" cy="478155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marL="342900" indent="-342900">
              <a:spcBef>
                <a:spcPts val="1800"/>
              </a:spcBef>
              <a:buFont typeface="Arial"/>
              <a:buChar char="•"/>
            </a:pPr>
            <a:r>
              <a:rPr lang="pt-BR" sz="2400" dirty="0">
                <a:solidFill>
                  <a:schemeClr val="tx1"/>
                </a:solidFill>
                <a:cs typeface="Segoe UI Semilight"/>
              </a:rPr>
              <a:t>O agente determina qual trabalho precisa ser executado, relata os logs e o status do trabalho.</a:t>
            </a:r>
          </a:p>
          <a:p>
            <a:pPr marL="342900" indent="-342900">
              <a:spcBef>
                <a:spcPts val="1800"/>
              </a:spcBef>
              <a:buFont typeface="Arial"/>
              <a:buChar char="•"/>
            </a:pPr>
            <a:r>
              <a:rPr lang="pt-BR" sz="2400" dirty="0">
                <a:solidFill>
                  <a:schemeClr val="tx1"/>
                </a:solidFill>
                <a:cs typeface="Segoe UI Semilight"/>
              </a:rPr>
              <a:t>A comunicação é sempre iniciada pelo agente.</a:t>
            </a:r>
          </a:p>
          <a:p>
            <a:pPr marL="342900" indent="-342900">
              <a:spcBef>
                <a:spcPts val="1800"/>
              </a:spcBef>
              <a:buFont typeface="Arial"/>
              <a:buChar char="•"/>
            </a:pPr>
            <a:r>
              <a:rPr lang="pt-BR" sz="2400" dirty="0">
                <a:solidFill>
                  <a:schemeClr val="tx1"/>
                </a:solidFill>
                <a:cs typeface="Segoe UI Semilight"/>
              </a:rPr>
              <a:t>Todas as mensagens do agente para o Azure Pipelines são feitas por HTTPS</a:t>
            </a:r>
            <a:r>
              <a:rPr lang="en-US" sz="2400" dirty="0">
                <a:solidFill>
                  <a:schemeClr val="tx1"/>
                </a:solidFill>
                <a:cs typeface="Segoe UI Semilight"/>
              </a:rPr>
              <a:t>.</a:t>
            </a:r>
          </a:p>
        </p:txBody>
      </p:sp>
      <p:sp>
        <p:nvSpPr>
          <p:cNvPr id="11" name="Rectangle 10">
            <a:extLst>
              <a:ext uri="{FF2B5EF4-FFF2-40B4-BE49-F238E27FC236}">
                <a16:creationId xmlns:a16="http://schemas.microsoft.com/office/drawing/2014/main" id="{89D366F9-A0BA-439B-A0D7-D15220D37E83}"/>
              </a:ext>
              <a:ext uri="{C183D7F6-B498-43B3-948B-1728B52AA6E4}">
                <adec:decorative xmlns:adec="http://schemas.microsoft.com/office/drawing/2017/decorative" val="1"/>
              </a:ext>
            </a:extLst>
          </p:cNvPr>
          <p:cNvSpPr/>
          <p:nvPr/>
        </p:nvSpPr>
        <p:spPr bwMode="auto">
          <a:xfrm>
            <a:off x="4864100" y="1471613"/>
            <a:ext cx="7145337" cy="478155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descr="Agent on an on-premises machine behind a firewall is using port 443 to access an Azure pipeline. An agent on a machine in a cloud is also accessing the Azure pipeline.">
            <a:extLst>
              <a:ext uri="{FF2B5EF4-FFF2-40B4-BE49-F238E27FC236}">
                <a16:creationId xmlns:a16="http://schemas.microsoft.com/office/drawing/2014/main" id="{4453D929-9E2B-4BAE-B5C8-CC43CEDD822D}"/>
              </a:ext>
            </a:extLst>
          </p:cNvPr>
          <p:cNvGrpSpPr/>
          <p:nvPr/>
        </p:nvGrpSpPr>
        <p:grpSpPr>
          <a:xfrm>
            <a:off x="5354636" y="1830388"/>
            <a:ext cx="6164264" cy="4064000"/>
            <a:chOff x="5354636" y="1550988"/>
            <a:chExt cx="6164264" cy="4064000"/>
          </a:xfrm>
        </p:grpSpPr>
        <p:sp>
          <p:nvSpPr>
            <p:cNvPr id="12" name="Rectangle 11">
              <a:extLst>
                <a:ext uri="{FF2B5EF4-FFF2-40B4-BE49-F238E27FC236}">
                  <a16:creationId xmlns:a16="http://schemas.microsoft.com/office/drawing/2014/main" id="{B6215065-C91A-4281-8F70-1A57CA57B05D}"/>
                </a:ext>
              </a:extLst>
            </p:cNvPr>
            <p:cNvSpPr/>
            <p:nvPr/>
          </p:nvSpPr>
          <p:spPr bwMode="auto">
            <a:xfrm>
              <a:off x="5354636" y="4637088"/>
              <a:ext cx="2519364" cy="9779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dirty="0">
                  <a:solidFill>
                    <a:schemeClr val="bg1"/>
                  </a:solidFill>
                  <a:latin typeface="+mj-lt"/>
                  <a:ea typeface="Segoe UI" pitchFamily="34" charset="0"/>
                  <a:cs typeface="Segoe UI" pitchFamily="34" charset="0"/>
                </a:rPr>
                <a:t>Agent on an</a:t>
              </a:r>
              <a:br>
                <a:rPr lang="en-IN" dirty="0">
                  <a:solidFill>
                    <a:schemeClr val="bg1"/>
                  </a:solidFill>
                  <a:latin typeface="+mj-lt"/>
                  <a:ea typeface="Segoe UI" pitchFamily="34" charset="0"/>
                  <a:cs typeface="Segoe UI" pitchFamily="34" charset="0"/>
                </a:rPr>
              </a:br>
              <a:r>
                <a:rPr lang="en-IN" dirty="0">
                  <a:solidFill>
                    <a:schemeClr val="bg1"/>
                  </a:solidFill>
                  <a:latin typeface="+mj-lt"/>
                  <a:ea typeface="Segoe UI" pitchFamily="34" charset="0"/>
                  <a:cs typeface="Segoe UI" pitchFamily="34" charset="0"/>
                </a:rPr>
                <a:t>on-premises machine behind firewall</a:t>
              </a:r>
              <a:endParaRPr lang="en-US" dirty="0"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65FD85-9DB6-46E2-886D-853B1502EE21}"/>
                </a:ext>
              </a:extLst>
            </p:cNvPr>
            <p:cNvSpPr/>
            <p:nvPr/>
          </p:nvSpPr>
          <p:spPr bwMode="auto">
            <a:xfrm>
              <a:off x="8999536" y="4637088"/>
              <a:ext cx="2519364" cy="9779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dirty="0">
                  <a:solidFill>
                    <a:schemeClr val="bg1"/>
                  </a:solidFill>
                  <a:latin typeface="+mj-lt"/>
                  <a:ea typeface="Segoe UI" pitchFamily="34" charset="0"/>
                  <a:cs typeface="Segoe UI" pitchFamily="34" charset="0"/>
                </a:rPr>
                <a:t>Agent on a machine in cloud</a:t>
              </a:r>
              <a:endParaRPr lang="en-US" dirty="0" err="1">
                <a:solidFill>
                  <a:schemeClr val="bg1"/>
                </a:solidFill>
                <a:latin typeface="+mj-lt"/>
                <a:ea typeface="Segoe UI" pitchFamily="34" charset="0"/>
                <a:cs typeface="Segoe UI" pitchFamily="34" charset="0"/>
              </a:endParaRPr>
            </a:p>
          </p:txBody>
        </p:sp>
        <p:cxnSp>
          <p:nvCxnSpPr>
            <p:cNvPr id="21" name="Straight Arrow Connector 20" descr="An arrow pointing upwards">
              <a:extLst>
                <a:ext uri="{FF2B5EF4-FFF2-40B4-BE49-F238E27FC236}">
                  <a16:creationId xmlns:a16="http://schemas.microsoft.com/office/drawing/2014/main" id="{17B99D6F-61D8-4925-B90D-3669FD9F3773}"/>
                </a:ext>
                <a:ext uri="{C183D7F6-B498-43B3-948B-1728B52AA6E4}">
                  <adec:decorative xmlns:adec="http://schemas.microsoft.com/office/drawing/2017/decorative" val="0"/>
                </a:ext>
              </a:extLst>
            </p:cNvPr>
            <p:cNvCxnSpPr>
              <a:cxnSpLocks/>
            </p:cNvCxnSpPr>
            <p:nvPr/>
          </p:nvCxnSpPr>
          <p:spPr>
            <a:xfrm flipH="1">
              <a:off x="6324011" y="4118704"/>
              <a:ext cx="0" cy="439802"/>
            </a:xfrm>
            <a:prstGeom prst="straightConnector1">
              <a:avLst/>
            </a:prstGeom>
            <a:ln w="19050">
              <a:solidFill>
                <a:schemeClr val="bg1">
                  <a:lumMod val="50000"/>
                </a:schemeClr>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37B21C-8F8B-4B3D-AF52-BB71F1EE17FF}"/>
                </a:ext>
              </a:extLst>
            </p:cNvPr>
            <p:cNvSpPr txBox="1"/>
            <p:nvPr/>
          </p:nvSpPr>
          <p:spPr>
            <a:xfrm>
              <a:off x="5589354" y="4241656"/>
              <a:ext cx="698076" cy="193899"/>
            </a:xfrm>
            <a:prstGeom prst="rect">
              <a:avLst/>
            </a:prstGeom>
            <a:noFill/>
          </p:spPr>
          <p:txBody>
            <a:bodyPr wrap="none" lIns="0" tIns="0" rIns="0" bIns="0" rtlCol="0">
              <a:spAutoFit/>
            </a:bodyPr>
            <a:lstStyle/>
            <a:p>
              <a:pPr>
                <a:lnSpc>
                  <a:spcPct val="90000"/>
                </a:lnSpc>
                <a:spcAft>
                  <a:spcPts val="600"/>
                </a:spcAft>
              </a:pPr>
              <a:r>
                <a:rPr lang="en-IN" sz="1400" dirty="0">
                  <a:solidFill>
                    <a:schemeClr val="tx2"/>
                  </a:solidFill>
                  <a:latin typeface="+mj-lt"/>
                </a:rPr>
                <a:t>Port 443</a:t>
              </a:r>
              <a:endParaRPr lang="en-US" sz="1400" dirty="0" err="1">
                <a:solidFill>
                  <a:schemeClr val="tx2"/>
                </a:solidFill>
                <a:latin typeface="+mj-lt"/>
              </a:endParaRPr>
            </a:p>
          </p:txBody>
        </p:sp>
        <p:cxnSp>
          <p:nvCxnSpPr>
            <p:cNvPr id="7" name="Connector: Elbow 6">
              <a:extLst>
                <a:ext uri="{FF2B5EF4-FFF2-40B4-BE49-F238E27FC236}">
                  <a16:creationId xmlns:a16="http://schemas.microsoft.com/office/drawing/2014/main" id="{18CBCB07-D9C8-4BB7-960B-B36246329BB1}"/>
                </a:ext>
                <a:ext uri="{C183D7F6-B498-43B3-948B-1728B52AA6E4}">
                  <adec:decorative xmlns:adec="http://schemas.microsoft.com/office/drawing/2017/decorative" val="1"/>
                </a:ext>
              </a:extLst>
            </p:cNvPr>
            <p:cNvCxnSpPr>
              <a:cxnSpLocks/>
              <a:stCxn id="12" idx="0"/>
              <a:endCxn id="3" idx="2"/>
            </p:cNvCxnSpPr>
            <p:nvPr/>
          </p:nvCxnSpPr>
          <p:spPr>
            <a:xfrm rot="5400000" flipH="1" flipV="1">
              <a:off x="6471443" y="2671763"/>
              <a:ext cx="2108200" cy="1822450"/>
            </a:xfrm>
            <a:prstGeom prst="bentConnector3">
              <a:avLst>
                <a:gd name="adj1" fmla="val 50000"/>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5" name="Picture 4" descr="An icon of a firewall">
              <a:extLst>
                <a:ext uri="{FF2B5EF4-FFF2-40B4-BE49-F238E27FC236}">
                  <a16:creationId xmlns:a16="http://schemas.microsoft.com/office/drawing/2014/main" id="{723E922A-7E84-45EF-9B51-6C1FA2EFF159}"/>
                </a:ext>
              </a:extLst>
            </p:cNvPr>
            <p:cNvPicPr>
              <a:picLocks noChangeAspect="1"/>
            </p:cNvPicPr>
            <p:nvPr/>
          </p:nvPicPr>
          <p:blipFill>
            <a:blip r:embed="rId2"/>
            <a:stretch>
              <a:fillRect/>
            </a:stretch>
          </p:blipFill>
          <p:spPr>
            <a:xfrm>
              <a:off x="6133620" y="3684588"/>
              <a:ext cx="960120" cy="339852"/>
            </a:xfrm>
            <a:prstGeom prst="rect">
              <a:avLst/>
            </a:prstGeom>
          </p:spPr>
        </p:pic>
        <p:cxnSp>
          <p:nvCxnSpPr>
            <p:cNvPr id="16" name="Connector: Elbow 15">
              <a:extLst>
                <a:ext uri="{FF2B5EF4-FFF2-40B4-BE49-F238E27FC236}">
                  <a16:creationId xmlns:a16="http://schemas.microsoft.com/office/drawing/2014/main" id="{4951FAC8-3AF3-4108-9696-1A46B9A7C1FD}"/>
                </a:ext>
                <a:ext uri="{C183D7F6-B498-43B3-948B-1728B52AA6E4}">
                  <adec:decorative xmlns:adec="http://schemas.microsoft.com/office/drawing/2017/decorative" val="1"/>
                </a:ext>
              </a:extLst>
            </p:cNvPr>
            <p:cNvCxnSpPr>
              <a:cxnSpLocks/>
              <a:stCxn id="13" idx="0"/>
              <a:endCxn id="3" idx="2"/>
            </p:cNvCxnSpPr>
            <p:nvPr/>
          </p:nvCxnSpPr>
          <p:spPr>
            <a:xfrm rot="16200000" flipV="1">
              <a:off x="8293893" y="2671763"/>
              <a:ext cx="2108200" cy="1822450"/>
            </a:xfrm>
            <a:prstGeom prst="bentConnector3">
              <a:avLst>
                <a:gd name="adj1" fmla="val 50000"/>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D9CC6FF-31B5-47B2-952D-C49BC4D1F123}"/>
                </a:ext>
              </a:extLst>
            </p:cNvPr>
            <p:cNvSpPr/>
            <p:nvPr/>
          </p:nvSpPr>
          <p:spPr bwMode="auto">
            <a:xfrm>
              <a:off x="7177086" y="1550988"/>
              <a:ext cx="2519364" cy="9779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dirty="0">
                  <a:solidFill>
                    <a:schemeClr val="bg1"/>
                  </a:solidFill>
                  <a:latin typeface="+mj-lt"/>
                  <a:ea typeface="Segoe UI" pitchFamily="34" charset="0"/>
                  <a:cs typeface="Segoe UI" pitchFamily="34" charset="0"/>
                </a:rPr>
                <a:t>Azure Pipelines</a:t>
              </a:r>
              <a:endParaRPr lang="en-US" dirty="0" err="1">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3947436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82C3-4261-4FB5-BA49-C11297E7E342}"/>
              </a:ext>
            </a:extLst>
          </p:cNvPr>
          <p:cNvSpPr>
            <a:spLocks noGrp="1"/>
          </p:cNvSpPr>
          <p:nvPr>
            <p:ph type="title"/>
          </p:nvPr>
        </p:nvSpPr>
        <p:spPr>
          <a:xfrm>
            <a:off x="465138" y="632779"/>
            <a:ext cx="11533187" cy="411162"/>
          </a:xfrm>
        </p:spPr>
        <p:txBody>
          <a:bodyPr/>
          <a:lstStyle/>
          <a:p>
            <a:r>
              <a:rPr lang="en-US" dirty="0"/>
              <a:t>Communication to deploy to target servers</a:t>
            </a:r>
          </a:p>
        </p:txBody>
      </p:sp>
      <p:sp>
        <p:nvSpPr>
          <p:cNvPr id="7" name="Rectangle 6">
            <a:extLst>
              <a:ext uri="{FF2B5EF4-FFF2-40B4-BE49-F238E27FC236}">
                <a16:creationId xmlns:a16="http://schemas.microsoft.com/office/drawing/2014/main" id="{B08A02C3-3C0D-4987-A331-87C30665CC28}"/>
              </a:ext>
            </a:extLst>
          </p:cNvPr>
          <p:cNvSpPr/>
          <p:nvPr/>
        </p:nvSpPr>
        <p:spPr>
          <a:xfrm>
            <a:off x="427038" y="1471611"/>
            <a:ext cx="4297362" cy="4781549"/>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marL="342900" indent="-342900">
              <a:spcBef>
                <a:spcPts val="1800"/>
              </a:spcBef>
              <a:buFont typeface="Arial"/>
              <a:buChar char="•"/>
            </a:pPr>
            <a:r>
              <a:rPr lang="pt-BR" sz="2000" dirty="0">
                <a:solidFill>
                  <a:schemeClr val="tx1"/>
                </a:solidFill>
                <a:cs typeface="Segoe UI Semilight"/>
              </a:rPr>
              <a:t>O agente deve ter conectividade de “linha de visão” com os servidores.</a:t>
            </a:r>
          </a:p>
          <a:p>
            <a:pPr marL="342900" indent="-342900">
              <a:spcBef>
                <a:spcPts val="1800"/>
              </a:spcBef>
              <a:buFont typeface="Arial"/>
              <a:buChar char="•"/>
            </a:pPr>
            <a:r>
              <a:rPr lang="pt-BR" sz="2000" dirty="0">
                <a:solidFill>
                  <a:schemeClr val="tx1"/>
                </a:solidFill>
                <a:cs typeface="Segoe UI Semilight"/>
              </a:rPr>
              <a:t>Pools de agentes hospedados pela Microsoft, por padrão, têm conectividade com sites e servidores do Azure em execução no Azure.</a:t>
            </a:r>
          </a:p>
          <a:p>
            <a:pPr marL="342900" indent="-342900">
              <a:spcBef>
                <a:spcPts val="1800"/>
              </a:spcBef>
              <a:buFont typeface="Arial"/>
              <a:buChar char="•"/>
            </a:pPr>
            <a:r>
              <a:rPr lang="pt-BR" sz="2000" dirty="0">
                <a:solidFill>
                  <a:schemeClr val="tx1"/>
                </a:solidFill>
                <a:cs typeface="Segoe UI Semilight"/>
              </a:rPr>
              <a:t>Pode ser necessário configurar a conectividade manualmente.</a:t>
            </a:r>
            <a:endParaRPr lang="en-US" sz="2000" dirty="0">
              <a:solidFill>
                <a:schemeClr val="tx1"/>
              </a:solidFill>
              <a:cs typeface="Segoe UI Semilight"/>
            </a:endParaRPr>
          </a:p>
        </p:txBody>
      </p:sp>
      <p:sp>
        <p:nvSpPr>
          <p:cNvPr id="10" name="Rectangle 9">
            <a:extLst>
              <a:ext uri="{FF2B5EF4-FFF2-40B4-BE49-F238E27FC236}">
                <a16:creationId xmlns:a16="http://schemas.microsoft.com/office/drawing/2014/main" id="{2F078A25-0300-4B37-A7E9-995B6B1DC9D9}"/>
              </a:ext>
              <a:ext uri="{C183D7F6-B498-43B3-948B-1728B52AA6E4}">
                <adec:decorative xmlns:adec="http://schemas.microsoft.com/office/drawing/2017/decorative" val="1"/>
              </a:ext>
            </a:extLst>
          </p:cNvPr>
          <p:cNvSpPr/>
          <p:nvPr/>
        </p:nvSpPr>
        <p:spPr bwMode="auto">
          <a:xfrm>
            <a:off x="4864100" y="1471612"/>
            <a:ext cx="7145337" cy="478155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On-premises agents and Target on-premises stages are behind the firewall. Microsoft-hosted agents do not have line of sight behind the firewall">
            <a:extLst>
              <a:ext uri="{FF2B5EF4-FFF2-40B4-BE49-F238E27FC236}">
                <a16:creationId xmlns:a16="http://schemas.microsoft.com/office/drawing/2014/main" id="{8248CD4C-8537-4A29-AA2F-1AE0616E6985}"/>
              </a:ext>
            </a:extLst>
          </p:cNvPr>
          <p:cNvGrpSpPr/>
          <p:nvPr/>
        </p:nvGrpSpPr>
        <p:grpSpPr>
          <a:xfrm>
            <a:off x="5109029" y="1788883"/>
            <a:ext cx="6696699" cy="4278926"/>
            <a:chOff x="5109029" y="1509484"/>
            <a:chExt cx="6696699" cy="4278926"/>
          </a:xfrm>
        </p:grpSpPr>
        <p:sp>
          <p:nvSpPr>
            <p:cNvPr id="11" name="Rectangle 10">
              <a:extLst>
                <a:ext uri="{FF2B5EF4-FFF2-40B4-BE49-F238E27FC236}">
                  <a16:creationId xmlns:a16="http://schemas.microsoft.com/office/drawing/2014/main" id="{B726B9D5-48F6-493C-8DEB-599E1F6DCEEF}"/>
                </a:ext>
              </a:extLst>
            </p:cNvPr>
            <p:cNvSpPr/>
            <p:nvPr/>
          </p:nvSpPr>
          <p:spPr bwMode="auto">
            <a:xfrm>
              <a:off x="5109029" y="1509484"/>
              <a:ext cx="2452914" cy="4209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Azure Pipelines service</a:t>
              </a:r>
            </a:p>
          </p:txBody>
        </p:sp>
        <p:sp>
          <p:nvSpPr>
            <p:cNvPr id="5" name="Rectangle 4">
              <a:extLst>
                <a:ext uri="{FF2B5EF4-FFF2-40B4-BE49-F238E27FC236}">
                  <a16:creationId xmlns:a16="http://schemas.microsoft.com/office/drawing/2014/main" id="{EEC131BB-EACD-401F-B768-603E8477B364}"/>
                </a:ext>
              </a:extLst>
            </p:cNvPr>
            <p:cNvSpPr/>
            <p:nvPr/>
          </p:nvSpPr>
          <p:spPr bwMode="auto">
            <a:xfrm>
              <a:off x="5109029" y="1930399"/>
              <a:ext cx="2452914" cy="8563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Agent pools</a:t>
              </a:r>
            </a:p>
          </p:txBody>
        </p:sp>
        <p:sp>
          <p:nvSpPr>
            <p:cNvPr id="6" name="Rectangle 5">
              <a:extLst>
                <a:ext uri="{FF2B5EF4-FFF2-40B4-BE49-F238E27FC236}">
                  <a16:creationId xmlns:a16="http://schemas.microsoft.com/office/drawing/2014/main" id="{E002D07B-03C6-40F7-A0FB-B36AD9ABE936}"/>
                </a:ext>
              </a:extLst>
            </p:cNvPr>
            <p:cNvSpPr/>
            <p:nvPr/>
          </p:nvSpPr>
          <p:spPr bwMode="auto">
            <a:xfrm>
              <a:off x="5383734" y="2300513"/>
              <a:ext cx="77320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Default</a:t>
              </a:r>
            </a:p>
          </p:txBody>
        </p:sp>
        <p:sp>
          <p:nvSpPr>
            <p:cNvPr id="12" name="Rectangle 11">
              <a:extLst>
                <a:ext uri="{FF2B5EF4-FFF2-40B4-BE49-F238E27FC236}">
                  <a16:creationId xmlns:a16="http://schemas.microsoft.com/office/drawing/2014/main" id="{2E0D0DA8-EF28-4A37-984F-1EFE8A9BED9C}"/>
                </a:ext>
              </a:extLst>
            </p:cNvPr>
            <p:cNvSpPr/>
            <p:nvPr/>
          </p:nvSpPr>
          <p:spPr bwMode="auto">
            <a:xfrm>
              <a:off x="6514034" y="2300513"/>
              <a:ext cx="77320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Hosted</a:t>
              </a:r>
            </a:p>
          </p:txBody>
        </p:sp>
        <p:sp>
          <p:nvSpPr>
            <p:cNvPr id="14" name="Rectangle 13">
              <a:extLst>
                <a:ext uri="{FF2B5EF4-FFF2-40B4-BE49-F238E27FC236}">
                  <a16:creationId xmlns:a16="http://schemas.microsoft.com/office/drawing/2014/main" id="{911256F0-F044-492E-B6BC-7201638C6383}"/>
                </a:ext>
              </a:extLst>
            </p:cNvPr>
            <p:cNvSpPr/>
            <p:nvPr/>
          </p:nvSpPr>
          <p:spPr bwMode="auto">
            <a:xfrm>
              <a:off x="8519886" y="1930399"/>
              <a:ext cx="3285842" cy="8563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Microsoft-hosted agents</a:t>
              </a:r>
            </a:p>
          </p:txBody>
        </p:sp>
        <p:sp>
          <p:nvSpPr>
            <p:cNvPr id="15" name="Rectangle 14">
              <a:extLst>
                <a:ext uri="{FF2B5EF4-FFF2-40B4-BE49-F238E27FC236}">
                  <a16:creationId xmlns:a16="http://schemas.microsoft.com/office/drawing/2014/main" id="{F4E17A86-75D0-4645-8573-9493751D8C00}"/>
                </a:ext>
              </a:extLst>
            </p:cNvPr>
            <p:cNvSpPr/>
            <p:nvPr/>
          </p:nvSpPr>
          <p:spPr bwMode="auto">
            <a:xfrm>
              <a:off x="8731769"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1</a:t>
              </a:r>
            </a:p>
          </p:txBody>
        </p:sp>
        <p:sp>
          <p:nvSpPr>
            <p:cNvPr id="16" name="Rectangle 15">
              <a:extLst>
                <a:ext uri="{FF2B5EF4-FFF2-40B4-BE49-F238E27FC236}">
                  <a16:creationId xmlns:a16="http://schemas.microsoft.com/office/drawing/2014/main" id="{DB82BB24-6018-4E79-9C72-9A464DAB9687}"/>
                </a:ext>
              </a:extLst>
            </p:cNvPr>
            <p:cNvSpPr/>
            <p:nvPr/>
          </p:nvSpPr>
          <p:spPr bwMode="auto">
            <a:xfrm>
              <a:off x="9506166"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2</a:t>
              </a:r>
            </a:p>
          </p:txBody>
        </p:sp>
        <p:sp>
          <p:nvSpPr>
            <p:cNvPr id="17" name="Rectangle 16">
              <a:extLst>
                <a:ext uri="{FF2B5EF4-FFF2-40B4-BE49-F238E27FC236}">
                  <a16:creationId xmlns:a16="http://schemas.microsoft.com/office/drawing/2014/main" id="{EF94C5DB-D5F1-4138-9327-1CE554B0553E}"/>
                </a:ext>
              </a:extLst>
            </p:cNvPr>
            <p:cNvSpPr/>
            <p:nvPr/>
          </p:nvSpPr>
          <p:spPr bwMode="auto">
            <a:xfrm>
              <a:off x="10280563"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3</a:t>
              </a:r>
            </a:p>
          </p:txBody>
        </p:sp>
        <p:sp>
          <p:nvSpPr>
            <p:cNvPr id="18" name="Rectangle 17">
              <a:extLst>
                <a:ext uri="{FF2B5EF4-FFF2-40B4-BE49-F238E27FC236}">
                  <a16:creationId xmlns:a16="http://schemas.microsoft.com/office/drawing/2014/main" id="{0CA9B2AF-BF3E-4B23-BFB6-19DB045DCB2B}"/>
                </a:ext>
              </a:extLst>
            </p:cNvPr>
            <p:cNvSpPr/>
            <p:nvPr/>
          </p:nvSpPr>
          <p:spPr bwMode="auto">
            <a:xfrm>
              <a:off x="11054961"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4</a:t>
              </a:r>
            </a:p>
          </p:txBody>
        </p:sp>
        <p:cxnSp>
          <p:nvCxnSpPr>
            <p:cNvPr id="47" name="Straight Arrow Connector 46">
              <a:extLst>
                <a:ext uri="{FF2B5EF4-FFF2-40B4-BE49-F238E27FC236}">
                  <a16:creationId xmlns:a16="http://schemas.microsoft.com/office/drawing/2014/main" id="{2C1B19AC-A2F6-4390-B33D-F1DFF1409465}"/>
                </a:ext>
                <a:ext uri="{C183D7F6-B498-43B3-948B-1728B52AA6E4}">
                  <adec:decorative xmlns:adec="http://schemas.microsoft.com/office/drawing/2017/decorative" val="1"/>
                </a:ext>
              </a:extLst>
            </p:cNvPr>
            <p:cNvCxnSpPr>
              <a:cxnSpLocks/>
            </p:cNvCxnSpPr>
            <p:nvPr/>
          </p:nvCxnSpPr>
          <p:spPr>
            <a:xfrm flipH="1">
              <a:off x="7629349" y="2358570"/>
              <a:ext cx="823131"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F3C549C-C506-4E5F-A782-3D7AFB667AE1}"/>
                </a:ext>
              </a:extLst>
            </p:cNvPr>
            <p:cNvSpPr/>
            <p:nvPr/>
          </p:nvSpPr>
          <p:spPr bwMode="auto">
            <a:xfrm>
              <a:off x="7654896" y="3301026"/>
              <a:ext cx="1604964"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lumMod val="75000"/>
                    </a:schemeClr>
                  </a:solidFill>
                  <a:latin typeface="+mj-lt"/>
                  <a:ea typeface="Segoe UI" pitchFamily="34" charset="0"/>
                  <a:cs typeface="Segoe UI" pitchFamily="34" charset="0"/>
                </a:rPr>
                <a:t>Network firewall</a:t>
              </a:r>
            </a:p>
          </p:txBody>
        </p:sp>
        <p:cxnSp>
          <p:nvCxnSpPr>
            <p:cNvPr id="22" name="Straight Connector 21">
              <a:extLst>
                <a:ext uri="{FF2B5EF4-FFF2-40B4-BE49-F238E27FC236}">
                  <a16:creationId xmlns:a16="http://schemas.microsoft.com/office/drawing/2014/main" id="{34B840B4-5D2B-4F15-8D4A-D0AB63EF14F8}"/>
                </a:ext>
                <a:ext uri="{C183D7F6-B498-43B3-948B-1728B52AA6E4}">
                  <adec:decorative xmlns:adec="http://schemas.microsoft.com/office/drawing/2017/decorative" val="1"/>
                </a:ext>
              </a:extLst>
            </p:cNvPr>
            <p:cNvCxnSpPr>
              <a:cxnSpLocks/>
            </p:cNvCxnSpPr>
            <p:nvPr/>
          </p:nvCxnSpPr>
          <p:spPr>
            <a:xfrm>
              <a:off x="5109029" y="3584348"/>
              <a:ext cx="6696699" cy="0"/>
            </a:xfrm>
            <a:prstGeom prst="line">
              <a:avLst/>
            </a:prstGeom>
            <a:ln w="28575">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B032E06-2A7F-4A54-AD62-B8415CA0025C}"/>
                </a:ext>
                <a:ext uri="{C183D7F6-B498-43B3-948B-1728B52AA6E4}">
                  <adec:decorative xmlns:adec="http://schemas.microsoft.com/office/drawing/2017/decorative" val="1"/>
                </a:ext>
              </a:extLst>
            </p:cNvPr>
            <p:cNvCxnSpPr>
              <a:cxnSpLocks/>
            </p:cNvCxnSpPr>
            <p:nvPr/>
          </p:nvCxnSpPr>
          <p:spPr>
            <a:xfrm>
              <a:off x="10162807" y="2873829"/>
              <a:ext cx="0" cy="667657"/>
            </a:xfrm>
            <a:prstGeom prst="straightConnector1">
              <a:avLst/>
            </a:prstGeom>
            <a:ln w="19050">
              <a:solidFill>
                <a:srgbClr val="FF0000"/>
              </a:solidFill>
              <a:prstDash val="dash"/>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A8C604C-75B3-451F-B0DB-0C9A7EC8C404}"/>
                </a:ext>
              </a:extLst>
            </p:cNvPr>
            <p:cNvSpPr txBox="1"/>
            <p:nvPr/>
          </p:nvSpPr>
          <p:spPr>
            <a:xfrm>
              <a:off x="10320059" y="3339126"/>
              <a:ext cx="1348066" cy="217534"/>
            </a:xfrm>
            <a:prstGeom prst="rect">
              <a:avLst/>
            </a:prstGeom>
            <a:noFill/>
          </p:spPr>
          <p:txBody>
            <a:bodyPr wrap="square" lIns="0" tIns="0" rIns="0" bIns="0" rtlCol="0">
              <a:noAutofit/>
            </a:bodyPr>
            <a:lstStyle/>
            <a:p>
              <a:pPr>
                <a:lnSpc>
                  <a:spcPct val="90000"/>
                </a:lnSpc>
                <a:spcAft>
                  <a:spcPts val="600"/>
                </a:spcAft>
              </a:pPr>
              <a:r>
                <a:rPr lang="en-US" sz="1400" dirty="0">
                  <a:solidFill>
                    <a:srgbClr val="C00000"/>
                  </a:solidFill>
                </a:rPr>
                <a:t>No Line of Sight</a:t>
              </a:r>
            </a:p>
          </p:txBody>
        </p:sp>
        <p:sp>
          <p:nvSpPr>
            <p:cNvPr id="54" name="Rectangle 53">
              <a:extLst>
                <a:ext uri="{FF2B5EF4-FFF2-40B4-BE49-F238E27FC236}">
                  <a16:creationId xmlns:a16="http://schemas.microsoft.com/office/drawing/2014/main" id="{CE2E33F8-950E-4411-BDC1-CB474D1ACE30}"/>
                </a:ext>
              </a:extLst>
            </p:cNvPr>
            <p:cNvSpPr/>
            <p:nvPr/>
          </p:nvSpPr>
          <p:spPr bwMode="auto">
            <a:xfrm>
              <a:off x="10010601" y="3397689"/>
              <a:ext cx="30480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2400" dirty="0">
                  <a:solidFill>
                    <a:srgbClr val="FF0000"/>
                  </a:solidFill>
                  <a:latin typeface="+mj-lt"/>
                  <a:ea typeface="Segoe UI" pitchFamily="34" charset="0"/>
                  <a:cs typeface="Segoe UI" pitchFamily="34" charset="0"/>
                </a:rPr>
                <a:t>X</a:t>
              </a:r>
            </a:p>
          </p:txBody>
        </p:sp>
        <p:sp>
          <p:nvSpPr>
            <p:cNvPr id="25" name="Rectangle 24">
              <a:extLst>
                <a:ext uri="{FF2B5EF4-FFF2-40B4-BE49-F238E27FC236}">
                  <a16:creationId xmlns:a16="http://schemas.microsoft.com/office/drawing/2014/main" id="{AB72432C-D844-46A1-8185-EC8EEA376C30}"/>
                </a:ext>
              </a:extLst>
            </p:cNvPr>
            <p:cNvSpPr/>
            <p:nvPr/>
          </p:nvSpPr>
          <p:spPr bwMode="auto">
            <a:xfrm>
              <a:off x="5109029" y="4354285"/>
              <a:ext cx="2452914" cy="8853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Self-hosted agents</a:t>
              </a:r>
            </a:p>
          </p:txBody>
        </p:sp>
        <p:sp>
          <p:nvSpPr>
            <p:cNvPr id="32" name="Rectangle 31">
              <a:extLst>
                <a:ext uri="{FF2B5EF4-FFF2-40B4-BE49-F238E27FC236}">
                  <a16:creationId xmlns:a16="http://schemas.microsoft.com/office/drawing/2014/main" id="{AD903FB9-388F-4961-8112-7B89D545DA4C}"/>
                </a:ext>
              </a:extLst>
            </p:cNvPr>
            <p:cNvSpPr/>
            <p:nvPr/>
          </p:nvSpPr>
          <p:spPr bwMode="auto">
            <a:xfrm>
              <a:off x="5226674"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1</a:t>
              </a:r>
            </a:p>
          </p:txBody>
        </p:sp>
        <p:sp>
          <p:nvSpPr>
            <p:cNvPr id="33" name="Rectangle 32">
              <a:extLst>
                <a:ext uri="{FF2B5EF4-FFF2-40B4-BE49-F238E27FC236}">
                  <a16:creationId xmlns:a16="http://schemas.microsoft.com/office/drawing/2014/main" id="{792C8415-E2E3-4E54-B5BD-56E453832B27}"/>
                </a:ext>
              </a:extLst>
            </p:cNvPr>
            <p:cNvSpPr/>
            <p:nvPr/>
          </p:nvSpPr>
          <p:spPr bwMode="auto">
            <a:xfrm>
              <a:off x="5826700"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2</a:t>
              </a:r>
            </a:p>
          </p:txBody>
        </p:sp>
        <p:sp>
          <p:nvSpPr>
            <p:cNvPr id="34" name="Rectangle 33">
              <a:extLst>
                <a:ext uri="{FF2B5EF4-FFF2-40B4-BE49-F238E27FC236}">
                  <a16:creationId xmlns:a16="http://schemas.microsoft.com/office/drawing/2014/main" id="{6F460665-3E3D-487B-A575-8A965F95298C}"/>
                </a:ext>
              </a:extLst>
            </p:cNvPr>
            <p:cNvSpPr/>
            <p:nvPr/>
          </p:nvSpPr>
          <p:spPr bwMode="auto">
            <a:xfrm>
              <a:off x="6426727"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3</a:t>
              </a:r>
            </a:p>
          </p:txBody>
        </p:sp>
        <p:sp>
          <p:nvSpPr>
            <p:cNvPr id="35" name="Rectangle 34">
              <a:extLst>
                <a:ext uri="{FF2B5EF4-FFF2-40B4-BE49-F238E27FC236}">
                  <a16:creationId xmlns:a16="http://schemas.microsoft.com/office/drawing/2014/main" id="{AE00D017-8033-4E31-9718-7B52DB04B088}"/>
                </a:ext>
              </a:extLst>
            </p:cNvPr>
            <p:cNvSpPr/>
            <p:nvPr/>
          </p:nvSpPr>
          <p:spPr bwMode="auto">
            <a:xfrm>
              <a:off x="7026753"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4</a:t>
              </a:r>
            </a:p>
          </p:txBody>
        </p:sp>
        <p:cxnSp>
          <p:nvCxnSpPr>
            <p:cNvPr id="43" name="Straight Arrow Connector 42">
              <a:extLst>
                <a:ext uri="{FF2B5EF4-FFF2-40B4-BE49-F238E27FC236}">
                  <a16:creationId xmlns:a16="http://schemas.microsoft.com/office/drawing/2014/main" id="{6FB765C4-BEDD-42A9-A3B0-7DC210838EBE}"/>
                </a:ext>
                <a:ext uri="{C183D7F6-B498-43B3-948B-1728B52AA6E4}">
                  <adec:decorative xmlns:adec="http://schemas.microsoft.com/office/drawing/2017/decorative" val="1"/>
                </a:ext>
              </a:extLst>
            </p:cNvPr>
            <p:cNvCxnSpPr>
              <a:cxnSpLocks/>
            </p:cNvCxnSpPr>
            <p:nvPr/>
          </p:nvCxnSpPr>
          <p:spPr>
            <a:xfrm flipV="1">
              <a:off x="5770336" y="2691693"/>
              <a:ext cx="0" cy="1662593"/>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0E0AEDA-DBC0-479A-B814-CAC32590B461}"/>
                </a:ext>
              </a:extLst>
            </p:cNvPr>
            <p:cNvSpPr/>
            <p:nvPr/>
          </p:nvSpPr>
          <p:spPr bwMode="auto">
            <a:xfrm>
              <a:off x="7823200" y="4354286"/>
              <a:ext cx="3982528" cy="8853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Target on-premises stages</a:t>
              </a:r>
            </a:p>
          </p:txBody>
        </p:sp>
        <p:sp>
          <p:nvSpPr>
            <p:cNvPr id="27" name="Rectangle 26">
              <a:extLst>
                <a:ext uri="{FF2B5EF4-FFF2-40B4-BE49-F238E27FC236}">
                  <a16:creationId xmlns:a16="http://schemas.microsoft.com/office/drawing/2014/main" id="{320C82D1-D5BC-43E9-94B2-9F9F3ABA536A}"/>
                </a:ext>
              </a:extLst>
            </p:cNvPr>
            <p:cNvSpPr/>
            <p:nvPr/>
          </p:nvSpPr>
          <p:spPr bwMode="auto">
            <a:xfrm>
              <a:off x="805015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Server1</a:t>
              </a:r>
            </a:p>
          </p:txBody>
        </p:sp>
        <p:sp>
          <p:nvSpPr>
            <p:cNvPr id="28" name="Rectangle 27">
              <a:extLst>
                <a:ext uri="{FF2B5EF4-FFF2-40B4-BE49-F238E27FC236}">
                  <a16:creationId xmlns:a16="http://schemas.microsoft.com/office/drawing/2014/main" id="{A6CA8044-0175-4708-92B0-9E89D677CCFD}"/>
                </a:ext>
              </a:extLst>
            </p:cNvPr>
            <p:cNvSpPr/>
            <p:nvPr/>
          </p:nvSpPr>
          <p:spPr bwMode="auto">
            <a:xfrm>
              <a:off x="898874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Server2</a:t>
              </a:r>
            </a:p>
          </p:txBody>
        </p:sp>
        <p:sp>
          <p:nvSpPr>
            <p:cNvPr id="29" name="Rectangle 28">
              <a:extLst>
                <a:ext uri="{FF2B5EF4-FFF2-40B4-BE49-F238E27FC236}">
                  <a16:creationId xmlns:a16="http://schemas.microsoft.com/office/drawing/2014/main" id="{62F0D048-5772-4320-BD65-30FA4785B44E}"/>
                </a:ext>
              </a:extLst>
            </p:cNvPr>
            <p:cNvSpPr/>
            <p:nvPr/>
          </p:nvSpPr>
          <p:spPr bwMode="auto">
            <a:xfrm>
              <a:off x="992733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Server3</a:t>
              </a:r>
            </a:p>
          </p:txBody>
        </p:sp>
        <p:sp>
          <p:nvSpPr>
            <p:cNvPr id="30" name="Rectangle 29">
              <a:extLst>
                <a:ext uri="{FF2B5EF4-FFF2-40B4-BE49-F238E27FC236}">
                  <a16:creationId xmlns:a16="http://schemas.microsoft.com/office/drawing/2014/main" id="{38EBA342-B09D-4023-BC94-E26E724BE077}"/>
                </a:ext>
              </a:extLst>
            </p:cNvPr>
            <p:cNvSpPr/>
            <p:nvPr/>
          </p:nvSpPr>
          <p:spPr bwMode="auto">
            <a:xfrm>
              <a:off x="1086592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Server4</a:t>
              </a:r>
            </a:p>
          </p:txBody>
        </p:sp>
        <p:cxnSp>
          <p:nvCxnSpPr>
            <p:cNvPr id="38" name="Connector: Elbow 37">
              <a:extLst>
                <a:ext uri="{FF2B5EF4-FFF2-40B4-BE49-F238E27FC236}">
                  <a16:creationId xmlns:a16="http://schemas.microsoft.com/office/drawing/2014/main" id="{E46CF326-362F-43E5-973D-D149E646B5EE}"/>
                </a:ext>
                <a:ext uri="{C183D7F6-B498-43B3-948B-1728B52AA6E4}">
                  <adec:decorative xmlns:adec="http://schemas.microsoft.com/office/drawing/2017/decorative" val="1"/>
                </a:ext>
              </a:extLst>
            </p:cNvPr>
            <p:cNvCxnSpPr>
              <a:cxnSpLocks/>
            </p:cNvCxnSpPr>
            <p:nvPr/>
          </p:nvCxnSpPr>
          <p:spPr>
            <a:xfrm rot="16200000" flipH="1">
              <a:off x="8074975" y="3500167"/>
              <a:ext cx="12700" cy="3478978"/>
            </a:xfrm>
            <a:prstGeom prst="bentConnector3">
              <a:avLst>
                <a:gd name="adj1" fmla="val 2942858"/>
              </a:avLst>
            </a:prstGeom>
            <a:ln w="19050">
              <a:solidFill>
                <a:srgbClr val="007E36"/>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F98284D-8559-4C96-9B46-1A338CC7EC54}"/>
                </a:ext>
              </a:extLst>
            </p:cNvPr>
            <p:cNvSpPr/>
            <p:nvPr/>
          </p:nvSpPr>
          <p:spPr bwMode="auto">
            <a:xfrm>
              <a:off x="6901081" y="5456011"/>
              <a:ext cx="2360488" cy="33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rgbClr val="007E36"/>
                  </a:solidFill>
                  <a:ea typeface="Segoe UI" pitchFamily="34" charset="0"/>
                  <a:cs typeface="Segoe UI" pitchFamily="34" charset="0"/>
                </a:rPr>
                <a:t>Has line of sight, and so can deploy artifacts to these servers</a:t>
              </a:r>
            </a:p>
          </p:txBody>
        </p:sp>
      </p:grpSp>
    </p:spTree>
    <p:extLst>
      <p:ext uri="{BB962C8B-B14F-4D97-AF65-F5344CB8AC3E}">
        <p14:creationId xmlns:p14="http://schemas.microsoft.com/office/powerpoint/2010/main" val="368995956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0915-550D-4D51-AF2F-BC5F6541374D}"/>
              </a:ext>
            </a:extLst>
          </p:cNvPr>
          <p:cNvSpPr>
            <a:spLocks noGrp="1"/>
          </p:cNvSpPr>
          <p:nvPr>
            <p:ph type="title"/>
          </p:nvPr>
        </p:nvSpPr>
        <p:spPr>
          <a:xfrm>
            <a:off x="465138" y="632779"/>
            <a:ext cx="11533187" cy="411162"/>
          </a:xfrm>
        </p:spPr>
        <p:txBody>
          <a:bodyPr/>
          <a:lstStyle/>
          <a:p>
            <a:r>
              <a:rPr lang="en-US" dirty="0"/>
              <a:t>Other considerations</a:t>
            </a:r>
          </a:p>
        </p:txBody>
      </p:sp>
      <p:pic>
        <p:nvPicPr>
          <p:cNvPr id="5" name="Picture 4">
            <a:extLst>
              <a:ext uri="{FF2B5EF4-FFF2-40B4-BE49-F238E27FC236}">
                <a16:creationId xmlns:a16="http://schemas.microsoft.com/office/drawing/2014/main" id="{A0290FAC-0906-4051-9280-16BBFF552FF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2251437"/>
            <a:ext cx="12436475" cy="1304217"/>
          </a:xfrm>
          <a:prstGeom prst="rect">
            <a:avLst/>
          </a:prstGeom>
        </p:spPr>
      </p:pic>
      <p:sp>
        <p:nvSpPr>
          <p:cNvPr id="12" name="Oval 11">
            <a:extLst>
              <a:ext uri="{FF2B5EF4-FFF2-40B4-BE49-F238E27FC236}">
                <a16:creationId xmlns:a16="http://schemas.microsoft.com/office/drawing/2014/main" id="{225A878D-57EC-4E7A-BC3A-6BF3C4786CCF}"/>
              </a:ext>
            </a:extLst>
          </p:cNvPr>
          <p:cNvSpPr/>
          <p:nvPr/>
        </p:nvSpPr>
        <p:spPr bwMode="auto">
          <a:xfrm>
            <a:off x="784612" y="2435990"/>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dirty="0">
                <a:solidFill>
                  <a:schemeClr val="tx1"/>
                </a:solidFill>
                <a:latin typeface="+mj-lt"/>
              </a:rPr>
              <a:t>Authentication</a:t>
            </a:r>
          </a:p>
        </p:txBody>
      </p:sp>
      <p:sp>
        <p:nvSpPr>
          <p:cNvPr id="15" name="Oval 14">
            <a:extLst>
              <a:ext uri="{FF2B5EF4-FFF2-40B4-BE49-F238E27FC236}">
                <a16:creationId xmlns:a16="http://schemas.microsoft.com/office/drawing/2014/main" id="{8E578E5E-15EA-41E8-AB19-08F77AB0336C}"/>
              </a:ext>
              <a:ext uri="{C183D7F6-B498-43B3-948B-1728B52AA6E4}">
                <adec:decorative xmlns:adec="http://schemas.microsoft.com/office/drawing/2017/decorative" val="1"/>
              </a:ext>
            </a:extLst>
          </p:cNvPr>
          <p:cNvSpPr/>
          <p:nvPr/>
        </p:nvSpPr>
        <p:spPr bwMode="auto">
          <a:xfrm>
            <a:off x="3682373" y="2437456"/>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a:solidFill>
                  <a:schemeClr val="tx1"/>
                </a:solidFill>
                <a:latin typeface="+mj-lt"/>
              </a:rPr>
              <a:t>Personal</a:t>
            </a:r>
            <a:br>
              <a:rPr lang="en-US" sz="2000">
                <a:solidFill>
                  <a:schemeClr val="tx1"/>
                </a:solidFill>
                <a:latin typeface="+mj-lt"/>
              </a:rPr>
            </a:br>
            <a:r>
              <a:rPr lang="en-US" sz="2000">
                <a:solidFill>
                  <a:schemeClr val="tx1"/>
                </a:solidFill>
                <a:latin typeface="+mj-lt"/>
              </a:rPr>
              <a:t>Access Tokens</a:t>
            </a:r>
          </a:p>
        </p:txBody>
      </p:sp>
      <p:sp>
        <p:nvSpPr>
          <p:cNvPr id="13" name="Oval 12">
            <a:extLst>
              <a:ext uri="{FF2B5EF4-FFF2-40B4-BE49-F238E27FC236}">
                <a16:creationId xmlns:a16="http://schemas.microsoft.com/office/drawing/2014/main" id="{2D484986-AF41-4668-85F6-7A67635E2BA2}"/>
              </a:ext>
              <a:ext uri="{C183D7F6-B498-43B3-948B-1728B52AA6E4}">
                <adec:decorative xmlns:adec="http://schemas.microsoft.com/office/drawing/2017/decorative" val="1"/>
              </a:ext>
            </a:extLst>
          </p:cNvPr>
          <p:cNvSpPr/>
          <p:nvPr/>
        </p:nvSpPr>
        <p:spPr bwMode="auto">
          <a:xfrm>
            <a:off x="6580135" y="2437456"/>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a:solidFill>
                  <a:schemeClr val="tx1"/>
                </a:solidFill>
                <a:latin typeface="+mj-lt"/>
              </a:rPr>
              <a:t>Interactive vs</a:t>
            </a:r>
            <a:br>
              <a:rPr lang="en-US" sz="2000">
                <a:solidFill>
                  <a:schemeClr val="tx1"/>
                </a:solidFill>
                <a:latin typeface="+mj-lt"/>
              </a:rPr>
            </a:br>
            <a:r>
              <a:rPr lang="en-US" sz="2000">
                <a:solidFill>
                  <a:schemeClr val="tx1"/>
                </a:solidFill>
                <a:latin typeface="+mj-lt"/>
              </a:rPr>
              <a:t>Service</a:t>
            </a:r>
            <a:br>
              <a:rPr lang="en-US" sz="2000">
                <a:solidFill>
                  <a:schemeClr val="tx1"/>
                </a:solidFill>
                <a:latin typeface="+mj-lt"/>
              </a:rPr>
            </a:br>
            <a:r>
              <a:rPr lang="en-US" sz="2000">
                <a:solidFill>
                  <a:schemeClr val="tx1"/>
                </a:solidFill>
                <a:latin typeface="+mj-lt"/>
              </a:rPr>
              <a:t>processes</a:t>
            </a:r>
          </a:p>
        </p:txBody>
      </p:sp>
      <p:sp>
        <p:nvSpPr>
          <p:cNvPr id="14" name="Oval 13">
            <a:extLst>
              <a:ext uri="{FF2B5EF4-FFF2-40B4-BE49-F238E27FC236}">
                <a16:creationId xmlns:a16="http://schemas.microsoft.com/office/drawing/2014/main" id="{E8DB8D30-D04A-4755-A994-75D55C1349B6}"/>
              </a:ext>
              <a:ext uri="{C183D7F6-B498-43B3-948B-1728B52AA6E4}">
                <adec:decorative xmlns:adec="http://schemas.microsoft.com/office/drawing/2017/decorative" val="1"/>
              </a:ext>
            </a:extLst>
          </p:cNvPr>
          <p:cNvSpPr/>
          <p:nvPr/>
        </p:nvSpPr>
        <p:spPr bwMode="auto">
          <a:xfrm>
            <a:off x="9477897" y="2437456"/>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a:solidFill>
                  <a:schemeClr val="tx1"/>
                </a:solidFill>
                <a:latin typeface="+mj-lt"/>
              </a:rPr>
              <a:t>Agent version</a:t>
            </a:r>
            <a:br>
              <a:rPr lang="en-US" sz="2000">
                <a:solidFill>
                  <a:schemeClr val="tx1"/>
                </a:solidFill>
                <a:latin typeface="+mj-lt"/>
              </a:rPr>
            </a:br>
            <a:r>
              <a:rPr lang="en-US" sz="2000">
                <a:solidFill>
                  <a:schemeClr val="tx1"/>
                </a:solidFill>
                <a:latin typeface="+mj-lt"/>
              </a:rPr>
              <a:t>and upgrades</a:t>
            </a:r>
          </a:p>
        </p:txBody>
      </p:sp>
    </p:spTree>
    <p:extLst>
      <p:ext uri="{BB962C8B-B14F-4D97-AF65-F5344CB8AC3E}">
        <p14:creationId xmlns:p14="http://schemas.microsoft.com/office/powerpoint/2010/main" val="40380439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8" y="3317212"/>
            <a:ext cx="9070923" cy="360099"/>
          </a:xfrm>
        </p:spPr>
        <p:txBody>
          <a:bodyPr/>
          <a:lstStyle/>
          <a:p>
            <a:r>
              <a:rPr lang="en-US" dirty="0"/>
              <a:t>Lesson 07: Labs</a:t>
            </a:r>
          </a:p>
        </p:txBody>
      </p:sp>
      <p:pic>
        <p:nvPicPr>
          <p:cNvPr id="3" name="Picture 2" descr="Icon of a lab flask">
            <a:extLst>
              <a:ext uri="{FF2B5EF4-FFF2-40B4-BE49-F238E27FC236}">
                <a16:creationId xmlns:a16="http://schemas.microsoft.com/office/drawing/2014/main" id="{20C5C0DF-0B14-473F-8D9F-16A60A554754}"/>
              </a:ext>
            </a:extLst>
          </p:cNvPr>
          <p:cNvPicPr>
            <a:picLocks noChangeAspect="1"/>
          </p:cNvPicPr>
          <p:nvPr/>
        </p:nvPicPr>
        <p:blipFill>
          <a:blip r:embed="rId2"/>
          <a:stretch>
            <a:fillRect/>
          </a:stretch>
        </p:blipFill>
        <p:spPr>
          <a:xfrm>
            <a:off x="10571255" y="2966769"/>
            <a:ext cx="729536" cy="1060986"/>
          </a:xfrm>
          <a:prstGeom prst="rect">
            <a:avLst/>
          </a:prstGeom>
        </p:spPr>
      </p:pic>
    </p:spTree>
    <p:extLst>
      <p:ext uri="{BB962C8B-B14F-4D97-AF65-F5344CB8AC3E}">
        <p14:creationId xmlns:p14="http://schemas.microsoft.com/office/powerpoint/2010/main" val="21340435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3F7E-D78D-41DE-B3DF-2C2EC01C0A6A}"/>
              </a:ext>
            </a:extLst>
          </p:cNvPr>
          <p:cNvSpPr>
            <a:spLocks noGrp="1"/>
          </p:cNvSpPr>
          <p:nvPr>
            <p:ph type="title"/>
          </p:nvPr>
        </p:nvSpPr>
        <p:spPr>
          <a:xfrm>
            <a:off x="465138" y="632779"/>
            <a:ext cx="11533187" cy="411162"/>
          </a:xfrm>
        </p:spPr>
        <p:txBody>
          <a:bodyPr/>
          <a:lstStyle/>
          <a:p>
            <a:r>
              <a:rPr lang="en-US" dirty="0"/>
              <a:t>Module overview </a:t>
            </a:r>
          </a:p>
        </p:txBody>
      </p:sp>
      <p:pic>
        <p:nvPicPr>
          <p:cNvPr id="80" name="Picture 79" descr="Icon of a fragmented arc with an arrow going upwards">
            <a:extLst>
              <a:ext uri="{FF2B5EF4-FFF2-40B4-BE49-F238E27FC236}">
                <a16:creationId xmlns:a16="http://schemas.microsoft.com/office/drawing/2014/main" id="{51A07C47-C634-411B-9525-F0EE2DF2F60E}"/>
              </a:ext>
            </a:extLst>
          </p:cNvPr>
          <p:cNvPicPr>
            <a:picLocks noChangeAspect="1"/>
          </p:cNvPicPr>
          <p:nvPr/>
        </p:nvPicPr>
        <p:blipFill>
          <a:blip r:embed="rId2"/>
          <a:stretch>
            <a:fillRect/>
          </a:stretch>
        </p:blipFill>
        <p:spPr>
          <a:xfrm>
            <a:off x="465138" y="2395403"/>
            <a:ext cx="952500" cy="952500"/>
          </a:xfrm>
          <a:prstGeom prst="rect">
            <a:avLst/>
          </a:prstGeom>
        </p:spPr>
      </p:pic>
      <p:sp>
        <p:nvSpPr>
          <p:cNvPr id="4" name="Rectangle 3">
            <a:extLst>
              <a:ext uri="{FF2B5EF4-FFF2-40B4-BE49-F238E27FC236}">
                <a16:creationId xmlns:a16="http://schemas.microsoft.com/office/drawing/2014/main" id="{FDABB7D5-A1F6-4F7E-8103-B69C5E2BD882}"/>
              </a:ext>
            </a:extLst>
          </p:cNvPr>
          <p:cNvSpPr/>
          <p:nvPr/>
        </p:nvSpPr>
        <p:spPr>
          <a:xfrm>
            <a:off x="1590986" y="2430973"/>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2: Continuous integration overview</a:t>
            </a:r>
          </a:p>
        </p:txBody>
      </p:sp>
      <p:cxnSp>
        <p:nvCxnSpPr>
          <p:cNvPr id="3" name="Straight Connector 2">
            <a:extLst>
              <a:ext uri="{FF2B5EF4-FFF2-40B4-BE49-F238E27FC236}">
                <a16:creationId xmlns:a16="http://schemas.microsoft.com/office/drawing/2014/main" id="{38597CC5-A0F7-419A-B1A2-6B726BDA3B12}"/>
              </a:ext>
              <a:ext uri="{C183D7F6-B498-43B3-948B-1728B52AA6E4}">
                <adec:decorative xmlns:adec="http://schemas.microsoft.com/office/drawing/2017/decorative" val="1"/>
              </a:ext>
            </a:extLst>
          </p:cNvPr>
          <p:cNvCxnSpPr>
            <a:cxnSpLocks/>
          </p:cNvCxnSpPr>
          <p:nvPr/>
        </p:nvCxnSpPr>
        <p:spPr>
          <a:xfrm>
            <a:off x="1590986" y="3365401"/>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2" name="Picture 81" descr="Icon of thick lines and circles arranged to form a square pattern">
            <a:extLst>
              <a:ext uri="{FF2B5EF4-FFF2-40B4-BE49-F238E27FC236}">
                <a16:creationId xmlns:a16="http://schemas.microsoft.com/office/drawing/2014/main" id="{EC7306CD-B6CA-4768-BFA6-B476855BFD5D}"/>
              </a:ext>
            </a:extLst>
          </p:cNvPr>
          <p:cNvPicPr>
            <a:picLocks noChangeAspect="1"/>
          </p:cNvPicPr>
          <p:nvPr/>
        </p:nvPicPr>
        <p:blipFill>
          <a:blip r:embed="rId3"/>
          <a:stretch>
            <a:fillRect/>
          </a:stretch>
        </p:blipFill>
        <p:spPr>
          <a:xfrm>
            <a:off x="427037" y="3497262"/>
            <a:ext cx="952500" cy="952500"/>
          </a:xfrm>
          <a:prstGeom prst="rect">
            <a:avLst/>
          </a:prstGeom>
        </p:spPr>
      </p:pic>
      <p:sp>
        <p:nvSpPr>
          <p:cNvPr id="5" name="Rectangle 4">
            <a:extLst>
              <a:ext uri="{FF2B5EF4-FFF2-40B4-BE49-F238E27FC236}">
                <a16:creationId xmlns:a16="http://schemas.microsoft.com/office/drawing/2014/main" id="{09332718-DCEF-4685-9E3D-298C832D190F}"/>
              </a:ext>
            </a:extLst>
          </p:cNvPr>
          <p:cNvSpPr/>
          <p:nvPr/>
        </p:nvSpPr>
        <p:spPr>
          <a:xfrm>
            <a:off x="1590986" y="3520003"/>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3: Implementing a build strategy</a:t>
            </a:r>
          </a:p>
        </p:txBody>
      </p:sp>
      <p:cxnSp>
        <p:nvCxnSpPr>
          <p:cNvPr id="7" name="Straight Connector 6">
            <a:extLst>
              <a:ext uri="{FF2B5EF4-FFF2-40B4-BE49-F238E27FC236}">
                <a16:creationId xmlns:a16="http://schemas.microsoft.com/office/drawing/2014/main" id="{C03D0D02-3848-493E-AB29-72C93B3F786D}"/>
              </a:ext>
              <a:ext uri="{C183D7F6-B498-43B3-948B-1728B52AA6E4}">
                <adec:decorative xmlns:adec="http://schemas.microsoft.com/office/drawing/2017/decorative" val="1"/>
              </a:ext>
            </a:extLst>
          </p:cNvPr>
          <p:cNvCxnSpPr>
            <a:cxnSpLocks/>
          </p:cNvCxnSpPr>
          <p:nvPr/>
        </p:nvCxnSpPr>
        <p:spPr>
          <a:xfrm>
            <a:off x="1590986" y="4449762"/>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descr="Icon of a gear and a arrow going across it">
            <a:extLst>
              <a:ext uri="{FF2B5EF4-FFF2-40B4-BE49-F238E27FC236}">
                <a16:creationId xmlns:a16="http://schemas.microsoft.com/office/drawing/2014/main" id="{3906631E-6F5B-4BD7-A297-AEAFE81D1789}"/>
              </a:ext>
            </a:extLst>
          </p:cNvPr>
          <p:cNvPicPr>
            <a:picLocks noChangeAspect="1"/>
          </p:cNvPicPr>
          <p:nvPr/>
        </p:nvPicPr>
        <p:blipFill>
          <a:blip r:embed="rId4"/>
          <a:stretch>
            <a:fillRect/>
          </a:stretch>
        </p:blipFill>
        <p:spPr>
          <a:xfrm>
            <a:off x="465138" y="4599121"/>
            <a:ext cx="952500" cy="952500"/>
          </a:xfrm>
          <a:prstGeom prst="rect">
            <a:avLst/>
          </a:prstGeom>
        </p:spPr>
      </p:pic>
      <p:sp>
        <p:nvSpPr>
          <p:cNvPr id="6" name="Rectangle 5">
            <a:extLst>
              <a:ext uri="{FF2B5EF4-FFF2-40B4-BE49-F238E27FC236}">
                <a16:creationId xmlns:a16="http://schemas.microsoft.com/office/drawing/2014/main" id="{98A54E0D-205F-4E58-834E-35C4CF81FE74}"/>
              </a:ext>
            </a:extLst>
          </p:cNvPr>
          <p:cNvSpPr/>
          <p:nvPr/>
        </p:nvSpPr>
        <p:spPr>
          <a:xfrm>
            <a:off x="1590986" y="4696210"/>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4: Integration with Azure Pipelines</a:t>
            </a:r>
          </a:p>
        </p:txBody>
      </p:sp>
      <p:pic>
        <p:nvPicPr>
          <p:cNvPr id="86" name="Picture 85" descr="Icon of different shapes integrating">
            <a:extLst>
              <a:ext uri="{FF2B5EF4-FFF2-40B4-BE49-F238E27FC236}">
                <a16:creationId xmlns:a16="http://schemas.microsoft.com/office/drawing/2014/main" id="{9704DE69-055F-426D-AC94-2B56D3CCE77C}"/>
              </a:ext>
            </a:extLst>
          </p:cNvPr>
          <p:cNvPicPr>
            <a:picLocks noChangeAspect="1"/>
          </p:cNvPicPr>
          <p:nvPr/>
        </p:nvPicPr>
        <p:blipFill>
          <a:blip r:embed="rId5"/>
          <a:stretch>
            <a:fillRect/>
          </a:stretch>
        </p:blipFill>
        <p:spPr>
          <a:xfrm>
            <a:off x="6359897" y="1284322"/>
            <a:ext cx="952500" cy="952500"/>
          </a:xfrm>
          <a:prstGeom prst="rect">
            <a:avLst/>
          </a:prstGeom>
        </p:spPr>
      </p:pic>
      <p:sp>
        <p:nvSpPr>
          <p:cNvPr id="8" name="Rectangle 7">
            <a:extLst>
              <a:ext uri="{FF2B5EF4-FFF2-40B4-BE49-F238E27FC236}">
                <a16:creationId xmlns:a16="http://schemas.microsoft.com/office/drawing/2014/main" id="{F2AD63A5-3B84-41DD-AEC7-625D80827BE1}"/>
              </a:ext>
            </a:extLst>
          </p:cNvPr>
          <p:cNvSpPr/>
          <p:nvPr/>
        </p:nvSpPr>
        <p:spPr>
          <a:xfrm>
            <a:off x="7592886" y="1378131"/>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5: Integrating external source control with Azure Pipelines</a:t>
            </a:r>
          </a:p>
        </p:txBody>
      </p:sp>
      <p:pic>
        <p:nvPicPr>
          <p:cNvPr id="20" name="Picture 19" descr="Icon of a person enclosed in  a frame">
            <a:extLst>
              <a:ext uri="{FF2B5EF4-FFF2-40B4-BE49-F238E27FC236}">
                <a16:creationId xmlns:a16="http://schemas.microsoft.com/office/drawing/2014/main" id="{0B33D237-2984-40BD-A95F-14C5056F3F88}"/>
              </a:ext>
            </a:extLst>
          </p:cNvPr>
          <p:cNvPicPr>
            <a:picLocks noChangeAspect="1"/>
          </p:cNvPicPr>
          <p:nvPr/>
        </p:nvPicPr>
        <p:blipFill>
          <a:blip r:embed="rId6"/>
          <a:stretch>
            <a:fillRect/>
          </a:stretch>
        </p:blipFill>
        <p:spPr>
          <a:xfrm>
            <a:off x="6363069" y="2375920"/>
            <a:ext cx="949328" cy="950976"/>
          </a:xfrm>
          <a:prstGeom prst="rect">
            <a:avLst/>
          </a:prstGeom>
        </p:spPr>
      </p:pic>
      <p:sp>
        <p:nvSpPr>
          <p:cNvPr id="9" name="Rectangle 8">
            <a:extLst>
              <a:ext uri="{FF2B5EF4-FFF2-40B4-BE49-F238E27FC236}">
                <a16:creationId xmlns:a16="http://schemas.microsoft.com/office/drawing/2014/main" id="{9F3EB9B1-0E28-4E31-9774-4454FDAA5A25}"/>
              </a:ext>
            </a:extLst>
          </p:cNvPr>
          <p:cNvSpPr/>
          <p:nvPr/>
        </p:nvSpPr>
        <p:spPr>
          <a:xfrm>
            <a:off x="7554785" y="2478867"/>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6: Set up self-hosted agents</a:t>
            </a:r>
          </a:p>
        </p:txBody>
      </p:sp>
      <p:cxnSp>
        <p:nvCxnSpPr>
          <p:cNvPr id="23" name="Straight Connector 22">
            <a:extLst>
              <a:ext uri="{FF2B5EF4-FFF2-40B4-BE49-F238E27FC236}">
                <a16:creationId xmlns:a16="http://schemas.microsoft.com/office/drawing/2014/main" id="{2A7FF626-278C-467E-B591-CEB1D0ACDC37}"/>
              </a:ext>
              <a:ext uri="{C183D7F6-B498-43B3-948B-1728B52AA6E4}">
                <adec:decorative xmlns:adec="http://schemas.microsoft.com/office/drawing/2017/decorative" val="1"/>
              </a:ext>
            </a:extLst>
          </p:cNvPr>
          <p:cNvCxnSpPr>
            <a:cxnSpLocks/>
          </p:cNvCxnSpPr>
          <p:nvPr/>
        </p:nvCxnSpPr>
        <p:spPr>
          <a:xfrm>
            <a:off x="7581773" y="2258940"/>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68C8CE-B7B6-47E7-8B13-C91D31B7C643}"/>
              </a:ext>
              <a:ext uri="{C183D7F6-B498-43B3-948B-1728B52AA6E4}">
                <adec:decorative xmlns:adec="http://schemas.microsoft.com/office/drawing/2017/decorative" val="1"/>
              </a:ext>
            </a:extLst>
          </p:cNvPr>
          <p:cNvCxnSpPr>
            <a:cxnSpLocks/>
          </p:cNvCxnSpPr>
          <p:nvPr/>
        </p:nvCxnSpPr>
        <p:spPr>
          <a:xfrm>
            <a:off x="7581773" y="3365401"/>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8" name="Picture 87" descr="Icon of a lab flask">
            <a:extLst>
              <a:ext uri="{FF2B5EF4-FFF2-40B4-BE49-F238E27FC236}">
                <a16:creationId xmlns:a16="http://schemas.microsoft.com/office/drawing/2014/main" id="{5D05AE61-18A1-48C1-B0EC-8CB569EA7E4C}"/>
              </a:ext>
            </a:extLst>
          </p:cNvPr>
          <p:cNvPicPr>
            <a:picLocks noChangeAspect="1"/>
          </p:cNvPicPr>
          <p:nvPr/>
        </p:nvPicPr>
        <p:blipFill>
          <a:blip r:embed="rId7"/>
          <a:stretch>
            <a:fillRect/>
          </a:stretch>
        </p:blipFill>
        <p:spPr>
          <a:xfrm>
            <a:off x="6363069" y="3497262"/>
            <a:ext cx="952500" cy="952500"/>
          </a:xfrm>
          <a:prstGeom prst="rect">
            <a:avLst/>
          </a:prstGeom>
        </p:spPr>
      </p:pic>
      <p:sp>
        <p:nvSpPr>
          <p:cNvPr id="11" name="Rectangle 10">
            <a:extLst>
              <a:ext uri="{FF2B5EF4-FFF2-40B4-BE49-F238E27FC236}">
                <a16:creationId xmlns:a16="http://schemas.microsoft.com/office/drawing/2014/main" id="{26F0C4BD-690E-4EFD-B7BB-A7CC62316FB8}"/>
              </a:ext>
            </a:extLst>
          </p:cNvPr>
          <p:cNvSpPr/>
          <p:nvPr/>
        </p:nvSpPr>
        <p:spPr>
          <a:xfrm>
            <a:off x="7581773" y="3563228"/>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7: Labs</a:t>
            </a:r>
          </a:p>
        </p:txBody>
      </p:sp>
      <p:cxnSp>
        <p:nvCxnSpPr>
          <p:cNvPr id="25" name="Straight Connector 24">
            <a:extLst>
              <a:ext uri="{FF2B5EF4-FFF2-40B4-BE49-F238E27FC236}">
                <a16:creationId xmlns:a16="http://schemas.microsoft.com/office/drawing/2014/main" id="{D24DAD17-722A-427C-8ACD-AB5D5072D5E1}"/>
              </a:ext>
              <a:ext uri="{C183D7F6-B498-43B3-948B-1728B52AA6E4}">
                <adec:decorative xmlns:adec="http://schemas.microsoft.com/office/drawing/2017/decorative" val="1"/>
              </a:ext>
            </a:extLst>
          </p:cNvPr>
          <p:cNvCxnSpPr>
            <a:cxnSpLocks/>
          </p:cNvCxnSpPr>
          <p:nvPr/>
        </p:nvCxnSpPr>
        <p:spPr>
          <a:xfrm>
            <a:off x="7581773" y="4449762"/>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89" descr="Icon of a document with a checkmark">
            <a:extLst>
              <a:ext uri="{FF2B5EF4-FFF2-40B4-BE49-F238E27FC236}">
                <a16:creationId xmlns:a16="http://schemas.microsoft.com/office/drawing/2014/main" id="{89521407-90EB-43C0-897A-6902510DF7BF}"/>
              </a:ext>
            </a:extLst>
          </p:cNvPr>
          <p:cNvPicPr>
            <a:picLocks noChangeAspect="1"/>
          </p:cNvPicPr>
          <p:nvPr/>
        </p:nvPicPr>
        <p:blipFill>
          <a:blip r:embed="rId8"/>
          <a:stretch>
            <a:fillRect/>
          </a:stretch>
        </p:blipFill>
        <p:spPr>
          <a:xfrm>
            <a:off x="6363069" y="4582716"/>
            <a:ext cx="952500" cy="952500"/>
          </a:xfrm>
          <a:prstGeom prst="rect">
            <a:avLst/>
          </a:prstGeom>
        </p:spPr>
      </p:pic>
      <p:sp>
        <p:nvSpPr>
          <p:cNvPr id="12" name="Rectangle 11">
            <a:extLst>
              <a:ext uri="{FF2B5EF4-FFF2-40B4-BE49-F238E27FC236}">
                <a16:creationId xmlns:a16="http://schemas.microsoft.com/office/drawing/2014/main" id="{4141888B-6DF1-4BAD-BDF1-EB7266162493}"/>
              </a:ext>
            </a:extLst>
          </p:cNvPr>
          <p:cNvSpPr/>
          <p:nvPr/>
        </p:nvSpPr>
        <p:spPr>
          <a:xfrm>
            <a:off x="7581773" y="4735584"/>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8: Module review and takeaways</a:t>
            </a:r>
          </a:p>
        </p:txBody>
      </p:sp>
      <p:pic>
        <p:nvPicPr>
          <p:cNvPr id="26" name="Picture 25" descr="Icon of a magnifying glass">
            <a:extLst>
              <a:ext uri="{FF2B5EF4-FFF2-40B4-BE49-F238E27FC236}">
                <a16:creationId xmlns:a16="http://schemas.microsoft.com/office/drawing/2014/main" id="{D64D8A6F-B2C4-47AC-95F5-48BE6E584D85}"/>
              </a:ext>
            </a:extLst>
          </p:cNvPr>
          <p:cNvPicPr>
            <a:picLocks noChangeAspect="1"/>
          </p:cNvPicPr>
          <p:nvPr/>
        </p:nvPicPr>
        <p:blipFill>
          <a:blip r:embed="rId9"/>
          <a:stretch>
            <a:fillRect/>
          </a:stretch>
        </p:blipFill>
        <p:spPr>
          <a:xfrm>
            <a:off x="427037" y="1293544"/>
            <a:ext cx="952500" cy="952500"/>
          </a:xfrm>
          <a:prstGeom prst="rect">
            <a:avLst/>
          </a:prstGeom>
        </p:spPr>
      </p:pic>
      <p:sp>
        <p:nvSpPr>
          <p:cNvPr id="27" name="Rectangle 26">
            <a:extLst>
              <a:ext uri="{FF2B5EF4-FFF2-40B4-BE49-F238E27FC236}">
                <a16:creationId xmlns:a16="http://schemas.microsoft.com/office/drawing/2014/main" id="{C7B4889C-6528-4401-B85B-E7B091C4994F}"/>
              </a:ext>
            </a:extLst>
          </p:cNvPr>
          <p:cNvSpPr/>
          <p:nvPr/>
        </p:nvSpPr>
        <p:spPr>
          <a:xfrm>
            <a:off x="1590986" y="1369613"/>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1: Module overview</a:t>
            </a:r>
          </a:p>
        </p:txBody>
      </p:sp>
      <p:cxnSp>
        <p:nvCxnSpPr>
          <p:cNvPr id="28" name="Straight Connector 27">
            <a:extLst>
              <a:ext uri="{FF2B5EF4-FFF2-40B4-BE49-F238E27FC236}">
                <a16:creationId xmlns:a16="http://schemas.microsoft.com/office/drawing/2014/main" id="{3CB0CFE3-AF84-42A0-B691-725B3E57C41C}"/>
              </a:ext>
              <a:ext uri="{C183D7F6-B498-43B3-948B-1728B52AA6E4}">
                <adec:decorative xmlns:adec="http://schemas.microsoft.com/office/drawing/2017/decorative" val="1"/>
              </a:ext>
            </a:extLst>
          </p:cNvPr>
          <p:cNvCxnSpPr>
            <a:cxnSpLocks/>
          </p:cNvCxnSpPr>
          <p:nvPr/>
        </p:nvCxnSpPr>
        <p:spPr>
          <a:xfrm>
            <a:off x="1590986" y="2246044"/>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6682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5138" y="567457"/>
            <a:ext cx="11530584" cy="830020"/>
          </a:xfrm>
        </p:spPr>
        <p:txBody>
          <a:bodyPr/>
          <a:lstStyle/>
          <a:p>
            <a:r>
              <a:rPr lang="en-US" dirty="0"/>
              <a:t>Lab: Enabling continuous integration with Azure Pipelines</a:t>
            </a:r>
          </a:p>
        </p:txBody>
      </p:sp>
      <p:sp>
        <p:nvSpPr>
          <p:cNvPr id="6" name="Text Placeholder 5"/>
          <p:cNvSpPr>
            <a:spLocks noGrp="1"/>
          </p:cNvSpPr>
          <p:nvPr>
            <p:ph type="body" sz="quarter" idx="11"/>
          </p:nvPr>
        </p:nvSpPr>
        <p:spPr>
          <a:xfrm>
            <a:off x="1600200" y="1485899"/>
            <a:ext cx="10409238" cy="914400"/>
          </a:xfrm>
        </p:spPr>
        <p:txBody>
          <a:bodyPr/>
          <a:lstStyle/>
          <a:p>
            <a:pPr lvl="1"/>
            <a:r>
              <a:rPr lang="en-US" dirty="0"/>
              <a:t>Lab overview:</a:t>
            </a:r>
          </a:p>
          <a:p>
            <a:pPr lvl="1"/>
            <a:r>
              <a:rPr lang="pt-BR" dirty="0"/>
              <a:t>Neste laboratório, você aprenderá a configurar a integração contínua (CI) e a implantação contínua (CD) para seus aplicativos usando Build </a:t>
            </a:r>
            <a:r>
              <a:rPr lang="pt-BR" dirty="0" err="1"/>
              <a:t>and</a:t>
            </a:r>
            <a:r>
              <a:rPr lang="pt-BR"/>
              <a:t> Release in Azure Pipelines.</a:t>
            </a:r>
            <a:endParaRPr lang="en-US" dirty="0"/>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40755" y="3587932"/>
            <a:ext cx="5544766" cy="2484622"/>
          </a:xfrm>
        </p:spPr>
        <p:txBody>
          <a:bodyPr/>
          <a:lstStyle/>
          <a:p>
            <a:r>
              <a:rPr lang="en-US" dirty="0"/>
              <a:t>Objectives:</a:t>
            </a:r>
          </a:p>
          <a:p>
            <a:pPr marL="342900" indent="-342900">
              <a:buFont typeface="Arial" panose="020B0604020202020204" pitchFamily="34" charset="0"/>
              <a:buChar char="•"/>
            </a:pPr>
            <a:r>
              <a:rPr lang="en-US" dirty="0"/>
              <a:t>Create a basic build pipeline from a template</a:t>
            </a:r>
          </a:p>
          <a:p>
            <a:pPr marL="342900" indent="-342900">
              <a:buFont typeface="Arial" panose="020B0604020202020204" pitchFamily="34" charset="0"/>
              <a:buChar char="•"/>
            </a:pPr>
            <a:r>
              <a:rPr lang="en-US" dirty="0"/>
              <a:t>Track and review a build</a:t>
            </a:r>
          </a:p>
          <a:p>
            <a:pPr marL="342900" indent="-342900">
              <a:buFont typeface="Arial" panose="020B0604020202020204" pitchFamily="34" charset="0"/>
              <a:buChar char="•"/>
            </a:pPr>
            <a:r>
              <a:rPr lang="en-US" dirty="0"/>
              <a:t>Invoke a continuous integration build</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464672" y="3587932"/>
            <a:ext cx="5544766" cy="2484622"/>
          </a:xfrm>
        </p:spPr>
        <p:txBody>
          <a:bodyPr/>
          <a:lstStyle/>
          <a:p>
            <a:r>
              <a:rPr lang="en-US" dirty="0"/>
              <a:t>Duration:</a:t>
            </a:r>
          </a:p>
        </p:txBody>
      </p:sp>
      <p:grpSp>
        <p:nvGrpSpPr>
          <p:cNvPr id="22" name="Group 21" descr="Icon of a bulb">
            <a:extLst>
              <a:ext uri="{FF2B5EF4-FFF2-40B4-BE49-F238E27FC236}">
                <a16:creationId xmlns:a16="http://schemas.microsoft.com/office/drawing/2014/main" id="{532636F5-FEE9-4794-A28F-4B991A3E3012}"/>
              </a:ext>
            </a:extLst>
          </p:cNvPr>
          <p:cNvGrpSpPr/>
          <p:nvPr/>
        </p:nvGrpSpPr>
        <p:grpSpPr>
          <a:xfrm>
            <a:off x="427859" y="1485899"/>
            <a:ext cx="914269" cy="914398"/>
            <a:chOff x="3031669" y="4181240"/>
            <a:chExt cx="702132" cy="702231"/>
          </a:xfrm>
        </p:grpSpPr>
        <p:grpSp>
          <p:nvGrpSpPr>
            <p:cNvPr id="23" name="Group 22">
              <a:extLst>
                <a:ext uri="{FF2B5EF4-FFF2-40B4-BE49-F238E27FC236}">
                  <a16:creationId xmlns:a16="http://schemas.microsoft.com/office/drawing/2014/main" id="{4968E878-80EC-45B0-90F5-557E321293C7}"/>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5" name="Freeform 5">
                <a:extLst>
                  <a:ext uri="{FF2B5EF4-FFF2-40B4-BE49-F238E27FC236}">
                    <a16:creationId xmlns:a16="http://schemas.microsoft.com/office/drawing/2014/main" id="{27C23F06-B917-4EB8-9B2F-B33416B6EBA5}"/>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26" name="Freeform 6">
                <a:extLst>
                  <a:ext uri="{FF2B5EF4-FFF2-40B4-BE49-F238E27FC236}">
                    <a16:creationId xmlns:a16="http://schemas.microsoft.com/office/drawing/2014/main" id="{383D5909-A731-4FF6-8FE2-656861218C16}"/>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4" name="Picture 23" descr="Icon of a bulb">
              <a:extLst>
                <a:ext uri="{FF2B5EF4-FFF2-40B4-BE49-F238E27FC236}">
                  <a16:creationId xmlns:a16="http://schemas.microsoft.com/office/drawing/2014/main" id="{8CEED23D-F446-4B18-9872-F167497CCB50}"/>
                </a:ext>
              </a:extLst>
            </p:cNvPr>
            <p:cNvPicPr>
              <a:picLocks noChangeAspect="1"/>
            </p:cNvPicPr>
            <p:nvPr/>
          </p:nvPicPr>
          <p:blipFill>
            <a:blip r:embed="rId3"/>
            <a:stretch>
              <a:fillRect/>
            </a:stretch>
          </p:blipFill>
          <p:spPr>
            <a:xfrm>
              <a:off x="3248883" y="4346193"/>
              <a:ext cx="267705" cy="372325"/>
            </a:xfrm>
            <a:prstGeom prst="rect">
              <a:avLst/>
            </a:prstGeom>
          </p:spPr>
        </p:pic>
      </p:grpSp>
      <p:grpSp>
        <p:nvGrpSpPr>
          <p:cNvPr id="27" name="Group 26" descr="Icon of three dots and outward pointing chevrons on left and right">
            <a:extLst>
              <a:ext uri="{FF2B5EF4-FFF2-40B4-BE49-F238E27FC236}">
                <a16:creationId xmlns:a16="http://schemas.microsoft.com/office/drawing/2014/main" id="{8174A7C7-6B81-49F3-BE91-6D71CE83AD09}"/>
              </a:ext>
            </a:extLst>
          </p:cNvPr>
          <p:cNvGrpSpPr/>
          <p:nvPr/>
        </p:nvGrpSpPr>
        <p:grpSpPr>
          <a:xfrm>
            <a:off x="5037522" y="5276372"/>
            <a:ext cx="716110" cy="716212"/>
            <a:chOff x="3088645" y="5729498"/>
            <a:chExt cx="648328" cy="648420"/>
          </a:xfrm>
        </p:grpSpPr>
        <p:grpSp>
          <p:nvGrpSpPr>
            <p:cNvPr id="28" name="Group 27">
              <a:extLst>
                <a:ext uri="{FF2B5EF4-FFF2-40B4-BE49-F238E27FC236}">
                  <a16:creationId xmlns:a16="http://schemas.microsoft.com/office/drawing/2014/main" id="{874FF4C6-C943-4932-85D4-E1DACC5E22D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30" name="Freeform 5">
                <a:extLst>
                  <a:ext uri="{FF2B5EF4-FFF2-40B4-BE49-F238E27FC236}">
                    <a16:creationId xmlns:a16="http://schemas.microsoft.com/office/drawing/2014/main" id="{DBACF119-C361-45D1-AA6B-733353585ED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31" name="Freeform 6">
                <a:extLst>
                  <a:ext uri="{FF2B5EF4-FFF2-40B4-BE49-F238E27FC236}">
                    <a16:creationId xmlns:a16="http://schemas.microsoft.com/office/drawing/2014/main" id="{841ADBC4-DE26-40A7-8FB9-2A22222978B7}"/>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9" name="Picture 28" descr="Icon of three dots and outward pointing chevrons on left and right">
              <a:extLst>
                <a:ext uri="{FF2B5EF4-FFF2-40B4-BE49-F238E27FC236}">
                  <a16:creationId xmlns:a16="http://schemas.microsoft.com/office/drawing/2014/main" id="{FA89E376-F5CD-40A6-B92D-C5BC8A6D7E32}"/>
                </a:ext>
              </a:extLst>
            </p:cNvPr>
            <p:cNvPicPr>
              <a:picLocks noChangeAspect="1"/>
            </p:cNvPicPr>
            <p:nvPr/>
          </p:nvPicPr>
          <p:blipFill>
            <a:blip r:embed="rId4"/>
            <a:stretch>
              <a:fillRect/>
            </a:stretch>
          </p:blipFill>
          <p:spPr>
            <a:xfrm>
              <a:off x="3184209" y="5952822"/>
              <a:ext cx="457200" cy="201773"/>
            </a:xfrm>
            <a:prstGeom prst="rect">
              <a:avLst/>
            </a:prstGeom>
          </p:spPr>
        </p:pic>
      </p:grpSp>
      <p:graphicFrame>
        <p:nvGraphicFramePr>
          <p:cNvPr id="4" name="!!timer" descr="Pie chart indicating that students have 45 minutes (out of 60 minutes total) to complete the lab.">
            <a:extLst>
              <a:ext uri="{FF2B5EF4-FFF2-40B4-BE49-F238E27FC236}">
                <a16:creationId xmlns:a16="http://schemas.microsoft.com/office/drawing/2014/main" id="{C9185D39-4EAA-4D92-A08E-1EDDF1A983D1}"/>
              </a:ext>
            </a:extLst>
          </p:cNvPr>
          <p:cNvGraphicFramePr/>
          <p:nvPr>
            <p:extLst>
              <p:ext uri="{D42A27DB-BD31-4B8C-83A1-F6EECF244321}">
                <p14:modId xmlns:p14="http://schemas.microsoft.com/office/powerpoint/2010/main" val="4005177732"/>
              </p:ext>
            </p:extLst>
          </p:nvPr>
        </p:nvGraphicFramePr>
        <p:xfrm>
          <a:off x="7723403" y="3821141"/>
          <a:ext cx="3027304" cy="20182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902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5138" y="567457"/>
            <a:ext cx="11530584" cy="830020"/>
          </a:xfrm>
        </p:spPr>
        <p:txBody>
          <a:bodyPr/>
          <a:lstStyle/>
          <a:p>
            <a:r>
              <a:rPr lang="en-US" dirty="0"/>
              <a:t>Lab: Integrating external source control with Azure Pipelines</a:t>
            </a:r>
          </a:p>
        </p:txBody>
      </p:sp>
      <p:sp>
        <p:nvSpPr>
          <p:cNvPr id="6" name="Text Placeholder 5"/>
          <p:cNvSpPr>
            <a:spLocks noGrp="1"/>
          </p:cNvSpPr>
          <p:nvPr>
            <p:ph type="body" sz="quarter" idx="11"/>
          </p:nvPr>
        </p:nvSpPr>
        <p:spPr>
          <a:xfrm>
            <a:off x="1600200" y="1485899"/>
            <a:ext cx="10409238" cy="914400"/>
          </a:xfrm>
        </p:spPr>
        <p:txBody>
          <a:bodyPr/>
          <a:lstStyle/>
          <a:p>
            <a:pPr lvl="1"/>
            <a:r>
              <a:rPr lang="en-US" dirty="0"/>
              <a:t>Lab overview:</a:t>
            </a:r>
          </a:p>
          <a:p>
            <a:pPr lvl="1"/>
            <a:r>
              <a:rPr lang="en-US" dirty="0"/>
              <a:t>In this lab, you’ll see how easy it is to set up Azure Pipelines with your GitHub projects and how you can start seeing benefits immediately.</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40755" y="3587932"/>
            <a:ext cx="5544766" cy="2046546"/>
          </a:xfrm>
        </p:spPr>
        <p:txBody>
          <a:bodyPr/>
          <a:lstStyle/>
          <a:p>
            <a:r>
              <a:rPr lang="en-US" dirty="0"/>
              <a:t>Objectives:</a:t>
            </a:r>
          </a:p>
          <a:p>
            <a:r>
              <a:rPr lang="en-US" sz="1800" dirty="0"/>
              <a:t>Install Azure Pipelines from the GitHub Marketplace</a:t>
            </a:r>
          </a:p>
          <a:p>
            <a:r>
              <a:rPr lang="en-US" sz="1800" dirty="0"/>
              <a:t>Integrate a GitHub project with an Azure DevOps </a:t>
            </a:r>
          </a:p>
          <a:p>
            <a:r>
              <a:rPr lang="en-US" sz="1800" dirty="0"/>
              <a:t>pipeline</a:t>
            </a:r>
          </a:p>
          <a:p>
            <a:r>
              <a:rPr lang="en-US" sz="1800" dirty="0"/>
              <a:t>Track pull requests through the pipeline</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464672" y="3587932"/>
            <a:ext cx="5544766" cy="2046546"/>
          </a:xfrm>
        </p:spPr>
        <p:txBody>
          <a:bodyPr/>
          <a:lstStyle/>
          <a:p>
            <a:r>
              <a:rPr lang="en-US" dirty="0"/>
              <a:t>Duration:</a:t>
            </a:r>
          </a:p>
        </p:txBody>
      </p:sp>
      <p:grpSp>
        <p:nvGrpSpPr>
          <p:cNvPr id="22" name="Group 21" descr="Icon of a bulb">
            <a:extLst>
              <a:ext uri="{FF2B5EF4-FFF2-40B4-BE49-F238E27FC236}">
                <a16:creationId xmlns:a16="http://schemas.microsoft.com/office/drawing/2014/main" id="{532636F5-FEE9-4794-A28F-4B991A3E3012}"/>
              </a:ext>
            </a:extLst>
          </p:cNvPr>
          <p:cNvGrpSpPr/>
          <p:nvPr/>
        </p:nvGrpSpPr>
        <p:grpSpPr>
          <a:xfrm>
            <a:off x="427859" y="1485899"/>
            <a:ext cx="914269" cy="914398"/>
            <a:chOff x="3031669" y="4181240"/>
            <a:chExt cx="702132" cy="702231"/>
          </a:xfrm>
        </p:grpSpPr>
        <p:grpSp>
          <p:nvGrpSpPr>
            <p:cNvPr id="23" name="Group 22">
              <a:extLst>
                <a:ext uri="{FF2B5EF4-FFF2-40B4-BE49-F238E27FC236}">
                  <a16:creationId xmlns:a16="http://schemas.microsoft.com/office/drawing/2014/main" id="{4968E878-80EC-45B0-90F5-557E321293C7}"/>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5" name="Freeform 5">
                <a:extLst>
                  <a:ext uri="{FF2B5EF4-FFF2-40B4-BE49-F238E27FC236}">
                    <a16:creationId xmlns:a16="http://schemas.microsoft.com/office/drawing/2014/main" id="{27C23F06-B917-4EB8-9B2F-B33416B6EBA5}"/>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26" name="Freeform 6">
                <a:extLst>
                  <a:ext uri="{FF2B5EF4-FFF2-40B4-BE49-F238E27FC236}">
                    <a16:creationId xmlns:a16="http://schemas.microsoft.com/office/drawing/2014/main" id="{383D5909-A731-4FF6-8FE2-656861218C16}"/>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4" name="Picture 23" descr="Icon of a bulb">
              <a:extLst>
                <a:ext uri="{FF2B5EF4-FFF2-40B4-BE49-F238E27FC236}">
                  <a16:creationId xmlns:a16="http://schemas.microsoft.com/office/drawing/2014/main" id="{8CEED23D-F446-4B18-9872-F167497CCB50}"/>
                </a:ext>
              </a:extLst>
            </p:cNvPr>
            <p:cNvPicPr>
              <a:picLocks noChangeAspect="1"/>
            </p:cNvPicPr>
            <p:nvPr/>
          </p:nvPicPr>
          <p:blipFill>
            <a:blip r:embed="rId3"/>
            <a:stretch>
              <a:fillRect/>
            </a:stretch>
          </p:blipFill>
          <p:spPr>
            <a:xfrm>
              <a:off x="3248883" y="4346193"/>
              <a:ext cx="267705" cy="372325"/>
            </a:xfrm>
            <a:prstGeom prst="rect">
              <a:avLst/>
            </a:prstGeom>
          </p:spPr>
        </p:pic>
      </p:grpSp>
      <p:grpSp>
        <p:nvGrpSpPr>
          <p:cNvPr id="27" name="Group 26" descr="Icon of three dots and outward pointing chevrons on left and right">
            <a:extLst>
              <a:ext uri="{FF2B5EF4-FFF2-40B4-BE49-F238E27FC236}">
                <a16:creationId xmlns:a16="http://schemas.microsoft.com/office/drawing/2014/main" id="{8174A7C7-6B81-49F3-BE91-6D71CE83AD09}"/>
              </a:ext>
            </a:extLst>
          </p:cNvPr>
          <p:cNvGrpSpPr/>
          <p:nvPr/>
        </p:nvGrpSpPr>
        <p:grpSpPr>
          <a:xfrm>
            <a:off x="5049245" y="4792414"/>
            <a:ext cx="716110" cy="716212"/>
            <a:chOff x="3088645" y="5729498"/>
            <a:chExt cx="648328" cy="648420"/>
          </a:xfrm>
        </p:grpSpPr>
        <p:grpSp>
          <p:nvGrpSpPr>
            <p:cNvPr id="28" name="Group 27">
              <a:extLst>
                <a:ext uri="{FF2B5EF4-FFF2-40B4-BE49-F238E27FC236}">
                  <a16:creationId xmlns:a16="http://schemas.microsoft.com/office/drawing/2014/main" id="{874FF4C6-C943-4932-85D4-E1DACC5E22D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30" name="Freeform 5">
                <a:extLst>
                  <a:ext uri="{FF2B5EF4-FFF2-40B4-BE49-F238E27FC236}">
                    <a16:creationId xmlns:a16="http://schemas.microsoft.com/office/drawing/2014/main" id="{DBACF119-C361-45D1-AA6B-733353585ED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31" name="Freeform 6">
                <a:extLst>
                  <a:ext uri="{FF2B5EF4-FFF2-40B4-BE49-F238E27FC236}">
                    <a16:creationId xmlns:a16="http://schemas.microsoft.com/office/drawing/2014/main" id="{841ADBC4-DE26-40A7-8FB9-2A22222978B7}"/>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9" name="Picture 28" descr="Icon of three dots and outward pointing chevrons on left and right">
              <a:extLst>
                <a:ext uri="{FF2B5EF4-FFF2-40B4-BE49-F238E27FC236}">
                  <a16:creationId xmlns:a16="http://schemas.microsoft.com/office/drawing/2014/main" id="{FA89E376-F5CD-40A6-B92D-C5BC8A6D7E32}"/>
                </a:ext>
              </a:extLst>
            </p:cNvPr>
            <p:cNvPicPr>
              <a:picLocks noChangeAspect="1"/>
            </p:cNvPicPr>
            <p:nvPr/>
          </p:nvPicPr>
          <p:blipFill>
            <a:blip r:embed="rId4"/>
            <a:stretch>
              <a:fillRect/>
            </a:stretch>
          </p:blipFill>
          <p:spPr>
            <a:xfrm>
              <a:off x="3184209" y="5952822"/>
              <a:ext cx="457200" cy="201773"/>
            </a:xfrm>
            <a:prstGeom prst="rect">
              <a:avLst/>
            </a:prstGeom>
          </p:spPr>
        </p:pic>
      </p:grpSp>
      <p:graphicFrame>
        <p:nvGraphicFramePr>
          <p:cNvPr id="4" name="!!timer" descr="Pie chart indicating that students have 45 minutes (out of 60 minutes total) to complete the lab.">
            <a:extLst>
              <a:ext uri="{FF2B5EF4-FFF2-40B4-BE49-F238E27FC236}">
                <a16:creationId xmlns:a16="http://schemas.microsoft.com/office/drawing/2014/main" id="{C9185D39-4EAA-4D92-A08E-1EDDF1A983D1}"/>
              </a:ext>
            </a:extLst>
          </p:cNvPr>
          <p:cNvGraphicFramePr/>
          <p:nvPr/>
        </p:nvGraphicFramePr>
        <p:xfrm>
          <a:off x="8117828" y="3616275"/>
          <a:ext cx="3027304" cy="20182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0186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8" y="3317212"/>
            <a:ext cx="9070923" cy="360099"/>
          </a:xfrm>
        </p:spPr>
        <p:txBody>
          <a:bodyPr/>
          <a:lstStyle/>
          <a:p>
            <a:r>
              <a:rPr lang="en-US"/>
              <a:t>Lesson 08: Module review and takeaways</a:t>
            </a:r>
          </a:p>
        </p:txBody>
      </p:sp>
      <p:pic>
        <p:nvPicPr>
          <p:cNvPr id="2" name="Picture 1" descr="Icon of a document with a checkmark">
            <a:extLst>
              <a:ext uri="{FF2B5EF4-FFF2-40B4-BE49-F238E27FC236}">
                <a16:creationId xmlns:a16="http://schemas.microsoft.com/office/drawing/2014/main" id="{CF45E949-B109-455C-8D87-2385C037F089}"/>
              </a:ext>
            </a:extLst>
          </p:cNvPr>
          <p:cNvPicPr>
            <a:picLocks noChangeAspect="1"/>
          </p:cNvPicPr>
          <p:nvPr/>
        </p:nvPicPr>
        <p:blipFill>
          <a:blip r:embed="rId2"/>
          <a:stretch>
            <a:fillRect/>
          </a:stretch>
        </p:blipFill>
        <p:spPr>
          <a:xfrm>
            <a:off x="10557290" y="2980403"/>
            <a:ext cx="710785" cy="1033718"/>
          </a:xfrm>
          <a:prstGeom prst="rect">
            <a:avLst/>
          </a:prstGeom>
        </p:spPr>
      </p:pic>
    </p:spTree>
    <p:extLst>
      <p:ext uri="{BB962C8B-B14F-4D97-AF65-F5344CB8AC3E}">
        <p14:creationId xmlns:p14="http://schemas.microsoft.com/office/powerpoint/2010/main" val="36496718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528E6-95F6-49D7-95FD-C9F025B52BF0}"/>
              </a:ext>
            </a:extLst>
          </p:cNvPr>
          <p:cNvSpPr>
            <a:spLocks noGrp="1"/>
          </p:cNvSpPr>
          <p:nvPr>
            <p:ph type="title"/>
          </p:nvPr>
        </p:nvSpPr>
        <p:spPr>
          <a:xfrm>
            <a:off x="465138" y="604476"/>
            <a:ext cx="6257941" cy="439465"/>
          </a:xfrm>
        </p:spPr>
        <p:txBody>
          <a:bodyPr/>
          <a:lstStyle/>
          <a:p>
            <a:r>
              <a:rPr lang="en-US" dirty="0"/>
              <a:t>What did you learn?</a:t>
            </a:r>
          </a:p>
        </p:txBody>
      </p:sp>
      <p:pic>
        <p:nvPicPr>
          <p:cNvPr id="18" name="Picture 17" descr="Icon of a computer screen">
            <a:extLst>
              <a:ext uri="{FF2B5EF4-FFF2-40B4-BE49-F238E27FC236}">
                <a16:creationId xmlns:a16="http://schemas.microsoft.com/office/drawing/2014/main" id="{951E542A-FF2A-4406-8123-37D5E365BAEB}"/>
              </a:ext>
            </a:extLst>
          </p:cNvPr>
          <p:cNvPicPr>
            <a:picLocks noChangeAspect="1"/>
          </p:cNvPicPr>
          <p:nvPr/>
        </p:nvPicPr>
        <p:blipFill>
          <a:blip r:embed="rId2"/>
          <a:srcRect l="909" t="909" r="909" b="909"/>
          <a:stretch>
            <a:fillRect/>
          </a:stretch>
        </p:blipFill>
        <p:spPr>
          <a:xfrm>
            <a:off x="404116" y="1517434"/>
            <a:ext cx="950976" cy="950976"/>
          </a:xfrm>
          <a:custGeom>
            <a:avLst/>
            <a:gdLst>
              <a:gd name="connsiteX0" fmla="*/ 452628 w 905256"/>
              <a:gd name="connsiteY0" fmla="*/ 0 h 905256"/>
              <a:gd name="connsiteX1" fmla="*/ 905256 w 905256"/>
              <a:gd name="connsiteY1" fmla="*/ 452628 h 905256"/>
              <a:gd name="connsiteX2" fmla="*/ 452628 w 905256"/>
              <a:gd name="connsiteY2" fmla="*/ 905256 h 905256"/>
              <a:gd name="connsiteX3" fmla="*/ 0 w 905256"/>
              <a:gd name="connsiteY3" fmla="*/ 452628 h 905256"/>
              <a:gd name="connsiteX4" fmla="*/ 452628 w 905256"/>
              <a:gd name="connsiteY4" fmla="*/ 0 h 90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6">
                <a:moveTo>
                  <a:pt x="452628" y="0"/>
                </a:moveTo>
                <a:cubicBezTo>
                  <a:pt x="702608" y="0"/>
                  <a:pt x="905256" y="202648"/>
                  <a:pt x="905256" y="452628"/>
                </a:cubicBezTo>
                <a:cubicBezTo>
                  <a:pt x="905256" y="702608"/>
                  <a:pt x="702608" y="905256"/>
                  <a:pt x="452628" y="905256"/>
                </a:cubicBezTo>
                <a:cubicBezTo>
                  <a:pt x="202648" y="905256"/>
                  <a:pt x="0" y="702608"/>
                  <a:pt x="0" y="452628"/>
                </a:cubicBezTo>
                <a:cubicBezTo>
                  <a:pt x="0" y="202648"/>
                  <a:pt x="202648" y="0"/>
                  <a:pt x="452628" y="0"/>
                </a:cubicBezTo>
                <a:close/>
              </a:path>
            </a:pathLst>
          </a:custGeom>
        </p:spPr>
      </p:pic>
      <p:sp>
        <p:nvSpPr>
          <p:cNvPr id="19" name="TextBox 18">
            <a:extLst>
              <a:ext uri="{FF2B5EF4-FFF2-40B4-BE49-F238E27FC236}">
                <a16:creationId xmlns:a16="http://schemas.microsoft.com/office/drawing/2014/main" id="{2B6C3CEE-FD2D-4325-94A5-EB83AA1AD1BB}"/>
              </a:ext>
            </a:extLst>
          </p:cNvPr>
          <p:cNvSpPr txBox="1"/>
          <p:nvPr/>
        </p:nvSpPr>
        <p:spPr>
          <a:xfrm>
            <a:off x="1647676" y="1654594"/>
            <a:ext cx="10409341" cy="676656"/>
          </a:xfrm>
          <a:prstGeom prst="rect">
            <a:avLst/>
          </a:prstGeom>
          <a:noFill/>
        </p:spPr>
        <p:txBody>
          <a:bodyPr wrap="square" lIns="0" tIns="0" rIns="0" bIns="0" rtlCol="0" anchor="ctr">
            <a:noAutofit/>
          </a:bodyPr>
          <a:lstStyle/>
          <a:p>
            <a:r>
              <a:rPr lang="en-US" sz="2400" dirty="0"/>
              <a:t>Explain why continuous integration matters.</a:t>
            </a:r>
          </a:p>
        </p:txBody>
      </p:sp>
      <p:cxnSp>
        <p:nvCxnSpPr>
          <p:cNvPr id="20" name="Straight Connector 19">
            <a:extLst>
              <a:ext uri="{FF2B5EF4-FFF2-40B4-BE49-F238E27FC236}">
                <a16:creationId xmlns:a16="http://schemas.microsoft.com/office/drawing/2014/main" id="{C650302F-50E8-477C-9655-7D7329E4F809}"/>
              </a:ext>
              <a:ext uri="{C183D7F6-B498-43B3-948B-1728B52AA6E4}">
                <adec:decorative xmlns:adec="http://schemas.microsoft.com/office/drawing/2017/decorative" val="1"/>
              </a:ext>
            </a:extLst>
          </p:cNvPr>
          <p:cNvCxnSpPr>
            <a:cxnSpLocks/>
          </p:cNvCxnSpPr>
          <p:nvPr/>
        </p:nvCxnSpPr>
        <p:spPr>
          <a:xfrm>
            <a:off x="1651000" y="2679825"/>
            <a:ext cx="1035843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Icon of a series of circles arranged in a circular pattern">
            <a:extLst>
              <a:ext uri="{FF2B5EF4-FFF2-40B4-BE49-F238E27FC236}">
                <a16:creationId xmlns:a16="http://schemas.microsoft.com/office/drawing/2014/main" id="{4A17E382-5DE2-4CF3-BD43-8100A731C160}"/>
              </a:ext>
            </a:extLst>
          </p:cNvPr>
          <p:cNvPicPr>
            <a:picLocks noChangeAspect="1"/>
          </p:cNvPicPr>
          <p:nvPr/>
        </p:nvPicPr>
        <p:blipFill>
          <a:blip r:embed="rId3"/>
          <a:srcRect l="909" t="909" r="909" b="909"/>
          <a:stretch>
            <a:fillRect/>
          </a:stretch>
        </p:blipFill>
        <p:spPr>
          <a:xfrm>
            <a:off x="404116" y="2891238"/>
            <a:ext cx="950976" cy="950976"/>
          </a:xfrm>
          <a:custGeom>
            <a:avLst/>
            <a:gdLst>
              <a:gd name="connsiteX0" fmla="*/ 452628 w 905256"/>
              <a:gd name="connsiteY0" fmla="*/ 0 h 905256"/>
              <a:gd name="connsiteX1" fmla="*/ 905256 w 905256"/>
              <a:gd name="connsiteY1" fmla="*/ 452628 h 905256"/>
              <a:gd name="connsiteX2" fmla="*/ 452628 w 905256"/>
              <a:gd name="connsiteY2" fmla="*/ 905256 h 905256"/>
              <a:gd name="connsiteX3" fmla="*/ 0 w 905256"/>
              <a:gd name="connsiteY3" fmla="*/ 452628 h 905256"/>
              <a:gd name="connsiteX4" fmla="*/ 452628 w 905256"/>
              <a:gd name="connsiteY4" fmla="*/ 0 h 90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6">
                <a:moveTo>
                  <a:pt x="452628" y="0"/>
                </a:moveTo>
                <a:cubicBezTo>
                  <a:pt x="702608" y="0"/>
                  <a:pt x="905256" y="202648"/>
                  <a:pt x="905256" y="452628"/>
                </a:cubicBezTo>
                <a:cubicBezTo>
                  <a:pt x="905256" y="702608"/>
                  <a:pt x="702608" y="905256"/>
                  <a:pt x="452628" y="905256"/>
                </a:cubicBezTo>
                <a:cubicBezTo>
                  <a:pt x="202648" y="905256"/>
                  <a:pt x="0" y="702608"/>
                  <a:pt x="0" y="452628"/>
                </a:cubicBezTo>
                <a:cubicBezTo>
                  <a:pt x="0" y="202648"/>
                  <a:pt x="202648" y="0"/>
                  <a:pt x="452628" y="0"/>
                </a:cubicBezTo>
                <a:close/>
              </a:path>
            </a:pathLst>
          </a:custGeom>
        </p:spPr>
      </p:pic>
      <p:sp>
        <p:nvSpPr>
          <p:cNvPr id="25" name="TextBox 24">
            <a:extLst>
              <a:ext uri="{FF2B5EF4-FFF2-40B4-BE49-F238E27FC236}">
                <a16:creationId xmlns:a16="http://schemas.microsoft.com/office/drawing/2014/main" id="{8C7C850C-C458-4C08-B083-8130DBC73505}"/>
              </a:ext>
            </a:extLst>
          </p:cNvPr>
          <p:cNvSpPr txBox="1"/>
          <p:nvPr/>
        </p:nvSpPr>
        <p:spPr>
          <a:xfrm>
            <a:off x="1651000" y="3028398"/>
            <a:ext cx="10358438" cy="676656"/>
          </a:xfrm>
          <a:prstGeom prst="rect">
            <a:avLst/>
          </a:prstGeom>
          <a:noFill/>
        </p:spPr>
        <p:txBody>
          <a:bodyPr wrap="square" lIns="0" tIns="0" rIns="0" bIns="0" rtlCol="0" anchor="ctr">
            <a:noAutofit/>
          </a:bodyPr>
          <a:lstStyle/>
          <a:p>
            <a:r>
              <a:rPr lang="en-US" sz="2400" dirty="0"/>
              <a:t>Implement continuous integration using Azure DevOps.</a:t>
            </a:r>
          </a:p>
        </p:txBody>
      </p:sp>
    </p:spTree>
    <p:extLst>
      <p:ext uri="{BB962C8B-B14F-4D97-AF65-F5344CB8AC3E}">
        <p14:creationId xmlns:p14="http://schemas.microsoft.com/office/powerpoint/2010/main" val="41671125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7544E-17EA-4E23-98DC-02D6A7CA2A05}"/>
              </a:ext>
            </a:extLst>
          </p:cNvPr>
          <p:cNvSpPr>
            <a:spLocks noGrp="1"/>
          </p:cNvSpPr>
          <p:nvPr>
            <p:ph type="title"/>
          </p:nvPr>
        </p:nvSpPr>
        <p:spPr>
          <a:xfrm>
            <a:off x="465138" y="632779"/>
            <a:ext cx="11533187" cy="411162"/>
          </a:xfrm>
        </p:spPr>
        <p:txBody>
          <a:bodyPr/>
          <a:lstStyle/>
          <a:p>
            <a:r>
              <a:rPr lang="en-US" dirty="0"/>
              <a:t>Module review questions</a:t>
            </a:r>
          </a:p>
        </p:txBody>
      </p:sp>
      <p:pic>
        <p:nvPicPr>
          <p:cNvPr id="2" name="Picture 1">
            <a:extLst>
              <a:ext uri="{FF2B5EF4-FFF2-40B4-BE49-F238E27FC236}">
                <a16:creationId xmlns:a16="http://schemas.microsoft.com/office/drawing/2014/main" id="{7C218AB9-5DB3-4BFB-AC63-8C44249D187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1192213"/>
            <a:ext cx="639726" cy="639726"/>
          </a:xfrm>
          <a:prstGeom prst="rect">
            <a:avLst/>
          </a:prstGeom>
        </p:spPr>
      </p:pic>
      <p:sp>
        <p:nvSpPr>
          <p:cNvPr id="4" name="Oval 3">
            <a:extLst>
              <a:ext uri="{FF2B5EF4-FFF2-40B4-BE49-F238E27FC236}">
                <a16:creationId xmlns:a16="http://schemas.microsoft.com/office/drawing/2014/main" id="{2E54AB58-901D-4400-85AE-17D2F685A019}"/>
              </a:ext>
            </a:extLst>
          </p:cNvPr>
          <p:cNvSpPr/>
          <p:nvPr/>
        </p:nvSpPr>
        <p:spPr bwMode="auto">
          <a:xfrm rot="10800000" flipV="1">
            <a:off x="479032" y="1239816"/>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1</a:t>
            </a:r>
          </a:p>
        </p:txBody>
      </p:sp>
      <p:sp>
        <p:nvSpPr>
          <p:cNvPr id="41" name="TextBox 40">
            <a:extLst>
              <a:ext uri="{FF2B5EF4-FFF2-40B4-BE49-F238E27FC236}">
                <a16:creationId xmlns:a16="http://schemas.microsoft.com/office/drawing/2014/main" id="{F5668180-FABC-4C8B-84FB-6786F59AE090}"/>
              </a:ext>
            </a:extLst>
          </p:cNvPr>
          <p:cNvSpPr txBox="1"/>
          <p:nvPr/>
        </p:nvSpPr>
        <p:spPr>
          <a:xfrm>
            <a:off x="1255888" y="2421107"/>
            <a:ext cx="10274300" cy="830997"/>
          </a:xfrm>
          <a:prstGeom prst="rect">
            <a:avLst/>
          </a:prstGeom>
          <a:noFill/>
        </p:spPr>
        <p:txBody>
          <a:bodyPr wrap="square" lIns="0" tIns="0" rIns="0" bIns="0" rtlCol="0">
            <a:spAutoFit/>
          </a:bodyPr>
          <a:lstStyle/>
          <a:p>
            <a:r>
              <a:rPr lang="en-US" dirty="0"/>
              <a:t>You want to take your build server offline to make a configuration change. You want it to complete any build that it is currently processing, but you want to queue any new build requests. What should you do?</a:t>
            </a:r>
          </a:p>
        </p:txBody>
      </p:sp>
      <p:cxnSp>
        <p:nvCxnSpPr>
          <p:cNvPr id="35" name="Straight Connector 34">
            <a:extLst>
              <a:ext uri="{FF2B5EF4-FFF2-40B4-BE49-F238E27FC236}">
                <a16:creationId xmlns:a16="http://schemas.microsoft.com/office/drawing/2014/main" id="{8C7C5800-5228-4B21-B003-548E20546FA0}"/>
              </a:ext>
              <a:ext uri="{C183D7F6-B498-43B3-948B-1728B52AA6E4}">
                <adec:decorative xmlns:adec="http://schemas.microsoft.com/office/drawing/2017/decorative" val="1"/>
              </a:ext>
            </a:extLst>
          </p:cNvPr>
          <p:cNvCxnSpPr>
            <a:cxnSpLocks/>
          </p:cNvCxnSpPr>
          <p:nvPr/>
        </p:nvCxnSpPr>
        <p:spPr>
          <a:xfrm>
            <a:off x="1255888" y="1903279"/>
            <a:ext cx="1076248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363DFCA-7489-43FF-BE2C-8A5264884AD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2546119"/>
            <a:ext cx="639726" cy="639726"/>
          </a:xfrm>
          <a:prstGeom prst="rect">
            <a:avLst/>
          </a:prstGeom>
        </p:spPr>
      </p:pic>
      <p:sp>
        <p:nvSpPr>
          <p:cNvPr id="6" name="Oval 5">
            <a:extLst>
              <a:ext uri="{FF2B5EF4-FFF2-40B4-BE49-F238E27FC236}">
                <a16:creationId xmlns:a16="http://schemas.microsoft.com/office/drawing/2014/main" id="{505F85DD-89FB-4638-A422-E7A99340B4DB}"/>
              </a:ext>
            </a:extLst>
          </p:cNvPr>
          <p:cNvSpPr/>
          <p:nvPr/>
        </p:nvSpPr>
        <p:spPr bwMode="auto">
          <a:xfrm rot="10800000" flipV="1">
            <a:off x="479032" y="2593989"/>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2</a:t>
            </a:r>
          </a:p>
        </p:txBody>
      </p:sp>
      <p:sp>
        <p:nvSpPr>
          <p:cNvPr id="44" name="TextBox 43">
            <a:extLst>
              <a:ext uri="{FF2B5EF4-FFF2-40B4-BE49-F238E27FC236}">
                <a16:creationId xmlns:a16="http://schemas.microsoft.com/office/drawing/2014/main" id="{B093A059-427F-456E-ABBA-64C83CEA022B}"/>
              </a:ext>
            </a:extLst>
          </p:cNvPr>
          <p:cNvSpPr txBox="1"/>
          <p:nvPr/>
        </p:nvSpPr>
        <p:spPr>
          <a:xfrm>
            <a:off x="1255889" y="1381123"/>
            <a:ext cx="10274300" cy="276999"/>
          </a:xfrm>
          <a:prstGeom prst="rect">
            <a:avLst/>
          </a:prstGeom>
          <a:noFill/>
        </p:spPr>
        <p:txBody>
          <a:bodyPr wrap="square" lIns="0" tIns="0" rIns="0" bIns="0" rtlCol="0" anchor="t">
            <a:spAutoFit/>
          </a:bodyPr>
          <a:lstStyle/>
          <a:p>
            <a:r>
              <a:rPr lang="en-US" dirty="0"/>
              <a:t>Name the four pillars of continuous integration.</a:t>
            </a:r>
          </a:p>
        </p:txBody>
      </p:sp>
      <p:cxnSp>
        <p:nvCxnSpPr>
          <p:cNvPr id="36" name="Straight Connector 35">
            <a:extLst>
              <a:ext uri="{FF2B5EF4-FFF2-40B4-BE49-F238E27FC236}">
                <a16:creationId xmlns:a16="http://schemas.microsoft.com/office/drawing/2014/main" id="{E93BA3B2-571D-4450-90C6-1B624AA4D677}"/>
              </a:ext>
              <a:ext uri="{C183D7F6-B498-43B3-948B-1728B52AA6E4}">
                <adec:decorative xmlns:adec="http://schemas.microsoft.com/office/drawing/2017/decorative" val="1"/>
              </a:ext>
            </a:extLst>
          </p:cNvPr>
          <p:cNvCxnSpPr>
            <a:cxnSpLocks/>
          </p:cNvCxnSpPr>
          <p:nvPr/>
        </p:nvCxnSpPr>
        <p:spPr>
          <a:xfrm>
            <a:off x="1255888" y="3497262"/>
            <a:ext cx="1076248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7972BB0-4687-4830-BF00-F3920D4E141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0859" y="3758817"/>
            <a:ext cx="639726" cy="639726"/>
          </a:xfrm>
          <a:prstGeom prst="rect">
            <a:avLst/>
          </a:prstGeom>
        </p:spPr>
      </p:pic>
      <p:sp>
        <p:nvSpPr>
          <p:cNvPr id="8" name="Oval 7">
            <a:extLst>
              <a:ext uri="{FF2B5EF4-FFF2-40B4-BE49-F238E27FC236}">
                <a16:creationId xmlns:a16="http://schemas.microsoft.com/office/drawing/2014/main" id="{8F979B33-1929-42C4-BAE7-889A7FDFE1B2}"/>
              </a:ext>
            </a:extLst>
          </p:cNvPr>
          <p:cNvSpPr/>
          <p:nvPr/>
        </p:nvSpPr>
        <p:spPr bwMode="auto">
          <a:xfrm rot="10800000" flipV="1">
            <a:off x="469528" y="3806953"/>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3</a:t>
            </a:r>
          </a:p>
        </p:txBody>
      </p:sp>
      <p:sp>
        <p:nvSpPr>
          <p:cNvPr id="47" name="TextBox 46">
            <a:extLst>
              <a:ext uri="{FF2B5EF4-FFF2-40B4-BE49-F238E27FC236}">
                <a16:creationId xmlns:a16="http://schemas.microsoft.com/office/drawing/2014/main" id="{5166D544-5E55-48D8-A4D2-3EFB5F0F2C9A}"/>
              </a:ext>
            </a:extLst>
          </p:cNvPr>
          <p:cNvSpPr txBox="1"/>
          <p:nvPr/>
        </p:nvSpPr>
        <p:spPr>
          <a:xfrm>
            <a:off x="1255888" y="3767833"/>
            <a:ext cx="10274300" cy="553998"/>
          </a:xfrm>
          <a:prstGeom prst="rect">
            <a:avLst/>
          </a:prstGeom>
          <a:noFill/>
        </p:spPr>
        <p:txBody>
          <a:bodyPr wrap="square" lIns="0" tIns="0" rIns="0" bIns="0" rtlCol="0">
            <a:spAutoFit/>
          </a:bodyPr>
          <a:lstStyle/>
          <a:p>
            <a:r>
              <a:rPr lang="en-US" dirty="0"/>
              <a:t>You want to set a maximum time that builds should not run for more than 5 minutes. What configuration change should you make?</a:t>
            </a:r>
          </a:p>
        </p:txBody>
      </p:sp>
      <p:sp>
        <p:nvSpPr>
          <p:cNvPr id="61" name="Oval 60">
            <a:extLst>
              <a:ext uri="{FF2B5EF4-FFF2-40B4-BE49-F238E27FC236}">
                <a16:creationId xmlns:a16="http://schemas.microsoft.com/office/drawing/2014/main" id="{37A149A6-05F5-4E55-BA10-FC86FDCEE918}"/>
              </a:ext>
            </a:extLst>
          </p:cNvPr>
          <p:cNvSpPr/>
          <p:nvPr/>
        </p:nvSpPr>
        <p:spPr bwMode="auto">
          <a:xfrm rot="10800000" flipV="1">
            <a:off x="479032" y="5935312"/>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mj-lt"/>
              <a:ea typeface="Segoe UI" pitchFamily="34" charset="0"/>
              <a:cs typeface="Segoe UI" pitchFamily="34" charset="0"/>
            </a:endParaRPr>
          </a:p>
        </p:txBody>
      </p:sp>
    </p:spTree>
    <p:extLst>
      <p:ext uri="{BB962C8B-B14F-4D97-AF65-F5344CB8AC3E}">
        <p14:creationId xmlns:p14="http://schemas.microsoft.com/office/powerpoint/2010/main" val="26083155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B9C-B4A1-4E8B-BDD0-8D4B9DE9519A}"/>
              </a:ext>
            </a:extLst>
          </p:cNvPr>
          <p:cNvSpPr>
            <a:spLocks noGrp="1"/>
          </p:cNvSpPr>
          <p:nvPr>
            <p:ph type="title"/>
          </p:nvPr>
        </p:nvSpPr>
        <p:spPr>
          <a:xfrm>
            <a:off x="465138" y="632779"/>
            <a:ext cx="11533187" cy="411162"/>
          </a:xfrm>
        </p:spPr>
        <p:txBody>
          <a:bodyPr/>
          <a:lstStyle/>
          <a:p>
            <a:r>
              <a:rPr lang="en-US" dirty="0"/>
              <a:t>Learning objectives</a:t>
            </a:r>
          </a:p>
        </p:txBody>
      </p:sp>
      <p:sp>
        <p:nvSpPr>
          <p:cNvPr id="30" name="TextBox 29">
            <a:extLst>
              <a:ext uri="{FF2B5EF4-FFF2-40B4-BE49-F238E27FC236}">
                <a16:creationId xmlns:a16="http://schemas.microsoft.com/office/drawing/2014/main" id="{01EE5E0B-6F0F-41FF-837E-7A9FA2407F43}"/>
              </a:ext>
            </a:extLst>
          </p:cNvPr>
          <p:cNvSpPr txBox="1"/>
          <p:nvPr/>
        </p:nvSpPr>
        <p:spPr>
          <a:xfrm>
            <a:off x="465137" y="1188720"/>
            <a:ext cx="8650287" cy="369332"/>
          </a:xfrm>
          <a:prstGeom prst="rect">
            <a:avLst/>
          </a:prstGeom>
          <a:noFill/>
        </p:spPr>
        <p:txBody>
          <a:bodyPr wrap="square" lIns="0" tIns="0" rIns="0" bIns="0" anchor="ctr">
            <a:spAutoFit/>
          </a:bodyPr>
          <a:lstStyle/>
          <a:p>
            <a:r>
              <a:rPr lang="en-US" sz="2400" dirty="0">
                <a:latin typeface="+mj-lt"/>
              </a:rPr>
              <a:t>After completing this module, students will be able to:</a:t>
            </a:r>
          </a:p>
        </p:txBody>
      </p:sp>
      <p:pic>
        <p:nvPicPr>
          <p:cNvPr id="4" name="Picture 3" descr="Icon of an arrow in a circular motion and a cloud inside it">
            <a:extLst>
              <a:ext uri="{FF2B5EF4-FFF2-40B4-BE49-F238E27FC236}">
                <a16:creationId xmlns:a16="http://schemas.microsoft.com/office/drawing/2014/main" id="{3E4F1A96-D231-497D-81CC-1BDB0F59B756}"/>
              </a:ext>
            </a:extLst>
          </p:cNvPr>
          <p:cNvPicPr>
            <a:picLocks noChangeAspect="1"/>
          </p:cNvPicPr>
          <p:nvPr/>
        </p:nvPicPr>
        <p:blipFill>
          <a:blip r:embed="rId2"/>
          <a:stretch>
            <a:fillRect/>
          </a:stretch>
        </p:blipFill>
        <p:spPr>
          <a:xfrm>
            <a:off x="430458" y="1915661"/>
            <a:ext cx="894588" cy="894588"/>
          </a:xfrm>
          <a:prstGeom prst="rect">
            <a:avLst/>
          </a:prstGeom>
        </p:spPr>
      </p:pic>
      <p:sp>
        <p:nvSpPr>
          <p:cNvPr id="22" name="Rectangle 21">
            <a:extLst>
              <a:ext uri="{FF2B5EF4-FFF2-40B4-BE49-F238E27FC236}">
                <a16:creationId xmlns:a16="http://schemas.microsoft.com/office/drawing/2014/main" id="{723C6FEC-4946-48C9-B3C1-C9F03AECB9DE}"/>
              </a:ext>
            </a:extLst>
          </p:cNvPr>
          <p:cNvSpPr/>
          <p:nvPr/>
        </p:nvSpPr>
        <p:spPr>
          <a:xfrm>
            <a:off x="1570644" y="2209552"/>
            <a:ext cx="10098655"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pt-BR" sz="2000" dirty="0">
                <a:solidFill>
                  <a:schemeClr val="tx1"/>
                </a:solidFill>
              </a:rPr>
              <a:t>Explique por que a integração contínua é importante</a:t>
            </a:r>
            <a:endParaRPr lang="en-US" sz="2000" dirty="0">
              <a:solidFill>
                <a:schemeClr val="tx1"/>
              </a:solidFill>
            </a:endParaRPr>
          </a:p>
        </p:txBody>
      </p:sp>
      <p:cxnSp>
        <p:nvCxnSpPr>
          <p:cNvPr id="26" name="Straight Connector 25">
            <a:extLst>
              <a:ext uri="{FF2B5EF4-FFF2-40B4-BE49-F238E27FC236}">
                <a16:creationId xmlns:a16="http://schemas.microsoft.com/office/drawing/2014/main" id="{5EAFE27E-D593-411C-89F6-9B3D8BE1D91A}"/>
              </a:ext>
              <a:ext uri="{C183D7F6-B498-43B3-948B-1728B52AA6E4}">
                <adec:decorative xmlns:adec="http://schemas.microsoft.com/office/drawing/2017/decorative" val="1"/>
              </a:ext>
            </a:extLst>
          </p:cNvPr>
          <p:cNvCxnSpPr>
            <a:cxnSpLocks/>
          </p:cNvCxnSpPr>
          <p:nvPr/>
        </p:nvCxnSpPr>
        <p:spPr>
          <a:xfrm flipV="1">
            <a:off x="1570644" y="2968665"/>
            <a:ext cx="1009865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descr="Icon of a webpage showing a product symbol">
            <a:extLst>
              <a:ext uri="{FF2B5EF4-FFF2-40B4-BE49-F238E27FC236}">
                <a16:creationId xmlns:a16="http://schemas.microsoft.com/office/drawing/2014/main" id="{457AB123-060A-4F6D-81CD-E940D48DC226}"/>
              </a:ext>
            </a:extLst>
          </p:cNvPr>
          <p:cNvPicPr>
            <a:picLocks noChangeAspect="1"/>
          </p:cNvPicPr>
          <p:nvPr/>
        </p:nvPicPr>
        <p:blipFill>
          <a:blip r:embed="rId3"/>
          <a:stretch>
            <a:fillRect/>
          </a:stretch>
        </p:blipFill>
        <p:spPr>
          <a:xfrm>
            <a:off x="430458" y="3126110"/>
            <a:ext cx="894588" cy="894588"/>
          </a:xfrm>
          <a:prstGeom prst="rect">
            <a:avLst/>
          </a:prstGeom>
        </p:spPr>
      </p:pic>
      <p:sp>
        <p:nvSpPr>
          <p:cNvPr id="23" name="Rectangle 22">
            <a:extLst>
              <a:ext uri="{FF2B5EF4-FFF2-40B4-BE49-F238E27FC236}">
                <a16:creationId xmlns:a16="http://schemas.microsoft.com/office/drawing/2014/main" id="{063C11D4-63D1-4745-A509-9637BE9245C1}"/>
              </a:ext>
            </a:extLst>
          </p:cNvPr>
          <p:cNvSpPr/>
          <p:nvPr/>
        </p:nvSpPr>
        <p:spPr>
          <a:xfrm>
            <a:off x="1570644" y="3420001"/>
            <a:ext cx="10098655"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16"/>
              </a:spcAft>
            </a:pPr>
            <a:r>
              <a:rPr lang="pt-BR" sz="2000" dirty="0">
                <a:solidFill>
                  <a:schemeClr val="tx1"/>
                </a:solidFill>
              </a:rPr>
              <a:t>Implementar integração contínua usando Azure </a:t>
            </a:r>
            <a:r>
              <a:rPr lang="pt-BR" sz="2000" dirty="0" err="1">
                <a:solidFill>
                  <a:schemeClr val="tx1"/>
                </a:solidFill>
              </a:rPr>
              <a:t>DevOps</a:t>
            </a:r>
            <a:endParaRPr lang="en-US" sz="2000" dirty="0">
              <a:solidFill>
                <a:schemeClr val="tx1"/>
              </a:solidFill>
            </a:endParaRPr>
          </a:p>
        </p:txBody>
      </p:sp>
    </p:spTree>
    <p:extLst>
      <p:ext uri="{BB962C8B-B14F-4D97-AF65-F5344CB8AC3E}">
        <p14:creationId xmlns:p14="http://schemas.microsoft.com/office/powerpoint/2010/main" val="7006577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a:xfrm>
            <a:off x="427038" y="3317212"/>
            <a:ext cx="9070923" cy="360099"/>
          </a:xfrm>
        </p:spPr>
        <p:txBody>
          <a:bodyPr/>
          <a:lstStyle/>
          <a:p>
            <a:r>
              <a:rPr lang="en-US"/>
              <a:t>Lesson 02: Continuous integration overview</a:t>
            </a:r>
          </a:p>
        </p:txBody>
      </p:sp>
      <p:pic>
        <p:nvPicPr>
          <p:cNvPr id="4" name="Picture 3" descr="Icon of a fragmented arc with an arrow going upwards">
            <a:extLst>
              <a:ext uri="{FF2B5EF4-FFF2-40B4-BE49-F238E27FC236}">
                <a16:creationId xmlns:a16="http://schemas.microsoft.com/office/drawing/2014/main" id="{7428A671-45EA-41DF-8082-9C7936D8FA73}"/>
              </a:ext>
            </a:extLst>
          </p:cNvPr>
          <p:cNvPicPr>
            <a:picLocks noChangeAspect="1"/>
          </p:cNvPicPr>
          <p:nvPr/>
        </p:nvPicPr>
        <p:blipFill>
          <a:blip r:embed="rId2">
            <a:clrChange>
              <a:clrFrom>
                <a:srgbClr val="FFFFFF"/>
              </a:clrFrom>
              <a:clrTo>
                <a:srgbClr val="FFFFFF">
                  <a:alpha val="0"/>
                </a:srgbClr>
              </a:clrTo>
            </a:clrChange>
          </a:blip>
          <a:srcRect/>
          <a:stretch/>
        </p:blipFill>
        <p:spPr>
          <a:xfrm>
            <a:off x="10461493" y="3040062"/>
            <a:ext cx="914400" cy="914400"/>
          </a:xfrm>
          <a:prstGeom prst="rect">
            <a:avLst/>
          </a:prstGeom>
        </p:spPr>
      </p:pic>
    </p:spTree>
    <p:extLst>
      <p:ext uri="{BB962C8B-B14F-4D97-AF65-F5344CB8AC3E}">
        <p14:creationId xmlns:p14="http://schemas.microsoft.com/office/powerpoint/2010/main" val="18814762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B084-A81D-4D87-B1FF-4CAAB0FBB15F}"/>
              </a:ext>
            </a:extLst>
          </p:cNvPr>
          <p:cNvSpPr>
            <a:spLocks noGrp="1"/>
          </p:cNvSpPr>
          <p:nvPr>
            <p:ph type="title"/>
          </p:nvPr>
        </p:nvSpPr>
        <p:spPr>
          <a:xfrm>
            <a:off x="465138" y="632779"/>
            <a:ext cx="11533187" cy="411162"/>
          </a:xfrm>
        </p:spPr>
        <p:txBody>
          <a:bodyPr/>
          <a:lstStyle/>
          <a:p>
            <a:r>
              <a:rPr lang="en-US" dirty="0"/>
              <a:t>Introduction to continuous integration</a:t>
            </a:r>
          </a:p>
        </p:txBody>
      </p:sp>
      <p:pic>
        <p:nvPicPr>
          <p:cNvPr id="26" name="Picture 25" descr="Icon of a arrow in a circular path with a timer inside the circle">
            <a:extLst>
              <a:ext uri="{FF2B5EF4-FFF2-40B4-BE49-F238E27FC236}">
                <a16:creationId xmlns:a16="http://schemas.microsoft.com/office/drawing/2014/main" id="{08F84B3D-8E48-429C-B899-9CCD09B29D7D}"/>
              </a:ext>
            </a:extLst>
          </p:cNvPr>
          <p:cNvPicPr>
            <a:picLocks noChangeAspect="1"/>
          </p:cNvPicPr>
          <p:nvPr/>
        </p:nvPicPr>
        <p:blipFill>
          <a:blip r:embed="rId2"/>
          <a:stretch>
            <a:fillRect/>
          </a:stretch>
        </p:blipFill>
        <p:spPr>
          <a:xfrm>
            <a:off x="431429" y="1147716"/>
            <a:ext cx="950976" cy="950976"/>
          </a:xfrm>
          <a:prstGeom prst="rect">
            <a:avLst/>
          </a:prstGeom>
        </p:spPr>
      </p:pic>
      <p:sp>
        <p:nvSpPr>
          <p:cNvPr id="10" name="Rectangle 9">
            <a:extLst>
              <a:ext uri="{FF2B5EF4-FFF2-40B4-BE49-F238E27FC236}">
                <a16:creationId xmlns:a16="http://schemas.microsoft.com/office/drawing/2014/main" id="{E8C95FCE-9A14-412E-81B8-E0EF51ECB1EE}"/>
              </a:ext>
            </a:extLst>
          </p:cNvPr>
          <p:cNvSpPr/>
          <p:nvPr/>
        </p:nvSpPr>
        <p:spPr>
          <a:xfrm>
            <a:off x="1663700" y="1253872"/>
            <a:ext cx="10334625"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pt-BR" sz="2400" dirty="0">
                <a:solidFill>
                  <a:schemeClr val="tx1"/>
                </a:solidFill>
              </a:rPr>
              <a:t>Integração contínua (CI) é o processo de automatizar a construção e teste de código</a:t>
            </a:r>
            <a:endParaRPr lang="en-US" sz="2400" dirty="0">
              <a:solidFill>
                <a:schemeClr val="tx1"/>
              </a:solidFill>
            </a:endParaRPr>
          </a:p>
        </p:txBody>
      </p:sp>
      <p:cxnSp>
        <p:nvCxnSpPr>
          <p:cNvPr id="11" name="Straight Connector 10">
            <a:extLst>
              <a:ext uri="{FF2B5EF4-FFF2-40B4-BE49-F238E27FC236}">
                <a16:creationId xmlns:a16="http://schemas.microsoft.com/office/drawing/2014/main" id="{6C0DAA3F-D555-43EB-A0E1-08468FC70B78}"/>
              </a:ext>
              <a:ext uri="{C183D7F6-B498-43B3-948B-1728B52AA6E4}">
                <adec:decorative xmlns:adec="http://schemas.microsoft.com/office/drawing/2017/decorative" val="1"/>
              </a:ext>
            </a:extLst>
          </p:cNvPr>
          <p:cNvCxnSpPr>
            <a:cxnSpLocks/>
          </p:cNvCxnSpPr>
          <p:nvPr/>
        </p:nvCxnSpPr>
        <p:spPr>
          <a:xfrm>
            <a:off x="1663700" y="2368109"/>
            <a:ext cx="103346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7" name="Picture 26" descr="Icon of a screen with a square enclosed by outward pointing chevrons on left and right">
            <a:extLst>
              <a:ext uri="{FF2B5EF4-FFF2-40B4-BE49-F238E27FC236}">
                <a16:creationId xmlns:a16="http://schemas.microsoft.com/office/drawing/2014/main" id="{31683D96-AAD9-46DA-A04E-9A22691055E9}"/>
              </a:ext>
            </a:extLst>
          </p:cNvPr>
          <p:cNvPicPr>
            <a:picLocks noChangeAspect="1"/>
          </p:cNvPicPr>
          <p:nvPr/>
        </p:nvPicPr>
        <p:blipFill>
          <a:blip r:embed="rId3"/>
          <a:stretch>
            <a:fillRect/>
          </a:stretch>
        </p:blipFill>
        <p:spPr>
          <a:xfrm>
            <a:off x="431429" y="2637526"/>
            <a:ext cx="950976" cy="950976"/>
          </a:xfrm>
          <a:prstGeom prst="rect">
            <a:avLst/>
          </a:prstGeom>
        </p:spPr>
      </p:pic>
      <p:sp>
        <p:nvSpPr>
          <p:cNvPr id="15" name="Rectangle 14">
            <a:extLst>
              <a:ext uri="{FF2B5EF4-FFF2-40B4-BE49-F238E27FC236}">
                <a16:creationId xmlns:a16="http://schemas.microsoft.com/office/drawing/2014/main" id="{63108814-BB2B-4ED6-9ABB-3A78E852FF33}"/>
              </a:ext>
            </a:extLst>
          </p:cNvPr>
          <p:cNvSpPr/>
          <p:nvPr/>
        </p:nvSpPr>
        <p:spPr>
          <a:xfrm>
            <a:off x="1663700" y="2559016"/>
            <a:ext cx="10334625" cy="1107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pt-BR" sz="2400" dirty="0">
                <a:solidFill>
                  <a:schemeClr val="tx1"/>
                </a:solidFill>
              </a:rPr>
              <a:t>CI incentiva os desenvolvedores a compartilharem seu código e testes de unidade, mesclando suas alterações no repositório de controle de versão compartilhado</a:t>
            </a:r>
            <a:endParaRPr lang="en-US" sz="2400" dirty="0">
              <a:solidFill>
                <a:schemeClr val="tx1"/>
              </a:solidFill>
            </a:endParaRPr>
          </a:p>
        </p:txBody>
      </p:sp>
      <p:cxnSp>
        <p:nvCxnSpPr>
          <p:cNvPr id="16" name="Straight Connector 15">
            <a:extLst>
              <a:ext uri="{FF2B5EF4-FFF2-40B4-BE49-F238E27FC236}">
                <a16:creationId xmlns:a16="http://schemas.microsoft.com/office/drawing/2014/main" id="{4FAD9177-D7B6-4062-83BB-12109F447CB9}"/>
              </a:ext>
              <a:ext uri="{C183D7F6-B498-43B3-948B-1728B52AA6E4}">
                <adec:decorative xmlns:adec="http://schemas.microsoft.com/office/drawing/2017/decorative" val="1"/>
              </a:ext>
            </a:extLst>
          </p:cNvPr>
          <p:cNvCxnSpPr>
            <a:cxnSpLocks/>
          </p:cNvCxnSpPr>
          <p:nvPr/>
        </p:nvCxnSpPr>
        <p:spPr>
          <a:xfrm>
            <a:off x="1663700" y="3857919"/>
            <a:ext cx="103346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Icon of an organizational chart enclosed in a curly brackets">
            <a:extLst>
              <a:ext uri="{FF2B5EF4-FFF2-40B4-BE49-F238E27FC236}">
                <a16:creationId xmlns:a16="http://schemas.microsoft.com/office/drawing/2014/main" id="{AA4E6D78-C239-4974-83D3-6C62B857A98E}"/>
              </a:ext>
            </a:extLst>
          </p:cNvPr>
          <p:cNvPicPr>
            <a:picLocks noChangeAspect="1"/>
          </p:cNvPicPr>
          <p:nvPr/>
        </p:nvPicPr>
        <p:blipFill>
          <a:blip r:embed="rId4"/>
          <a:stretch>
            <a:fillRect/>
          </a:stretch>
        </p:blipFill>
        <p:spPr>
          <a:xfrm>
            <a:off x="431429" y="4125812"/>
            <a:ext cx="952500" cy="952500"/>
          </a:xfrm>
          <a:prstGeom prst="rect">
            <a:avLst/>
          </a:prstGeom>
        </p:spPr>
      </p:pic>
      <p:sp>
        <p:nvSpPr>
          <p:cNvPr id="20" name="Rectangle 19">
            <a:extLst>
              <a:ext uri="{FF2B5EF4-FFF2-40B4-BE49-F238E27FC236}">
                <a16:creationId xmlns:a16="http://schemas.microsoft.com/office/drawing/2014/main" id="{9E9453DC-4791-4FFA-8D33-2E62BA425FAB}"/>
              </a:ext>
            </a:extLst>
          </p:cNvPr>
          <p:cNvSpPr/>
          <p:nvPr/>
        </p:nvSpPr>
        <p:spPr>
          <a:xfrm>
            <a:off x="1663700" y="4048826"/>
            <a:ext cx="10334625" cy="1107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pt-BR" sz="2400" dirty="0">
                <a:solidFill>
                  <a:schemeClr val="tx1"/>
                </a:solidFill>
              </a:rPr>
              <a:t>Quando uma mudança é detectada, ele aciona um sistema de compilação automatizado. O código é construído usando uma definição de construção. Os desenvolvedores respondem a quaisquer problemas ou bugs</a:t>
            </a:r>
            <a:endParaRPr lang="en-US" sz="2400" dirty="0">
              <a:solidFill>
                <a:schemeClr val="tx1"/>
              </a:solidFill>
            </a:endParaRPr>
          </a:p>
        </p:txBody>
      </p:sp>
      <p:cxnSp>
        <p:nvCxnSpPr>
          <p:cNvPr id="21" name="Straight Connector 20">
            <a:extLst>
              <a:ext uri="{FF2B5EF4-FFF2-40B4-BE49-F238E27FC236}">
                <a16:creationId xmlns:a16="http://schemas.microsoft.com/office/drawing/2014/main" id="{F5E482E2-01B5-403C-9396-2A2F6B295779}"/>
              </a:ext>
              <a:ext uri="{C183D7F6-B498-43B3-948B-1728B52AA6E4}">
                <adec:decorative xmlns:adec="http://schemas.microsoft.com/office/drawing/2017/decorative" val="1"/>
              </a:ext>
            </a:extLst>
          </p:cNvPr>
          <p:cNvCxnSpPr>
            <a:cxnSpLocks/>
          </p:cNvCxnSpPr>
          <p:nvPr/>
        </p:nvCxnSpPr>
        <p:spPr>
          <a:xfrm>
            <a:off x="1663700" y="5347729"/>
            <a:ext cx="103346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descr="Icon of wrench and screw driver">
            <a:extLst>
              <a:ext uri="{FF2B5EF4-FFF2-40B4-BE49-F238E27FC236}">
                <a16:creationId xmlns:a16="http://schemas.microsoft.com/office/drawing/2014/main" id="{D0C50B92-77F0-4CAD-8CFA-F565F4630E66}"/>
              </a:ext>
            </a:extLst>
          </p:cNvPr>
          <p:cNvPicPr>
            <a:picLocks noChangeAspect="1"/>
          </p:cNvPicPr>
          <p:nvPr/>
        </p:nvPicPr>
        <p:blipFill>
          <a:blip r:embed="rId5"/>
          <a:stretch>
            <a:fillRect/>
          </a:stretch>
        </p:blipFill>
        <p:spPr>
          <a:xfrm>
            <a:off x="431429" y="5617145"/>
            <a:ext cx="950976" cy="950976"/>
          </a:xfrm>
          <a:prstGeom prst="rect">
            <a:avLst/>
          </a:prstGeom>
        </p:spPr>
      </p:pic>
      <p:sp>
        <p:nvSpPr>
          <p:cNvPr id="25" name="Rectangle 24">
            <a:extLst>
              <a:ext uri="{FF2B5EF4-FFF2-40B4-BE49-F238E27FC236}">
                <a16:creationId xmlns:a16="http://schemas.microsoft.com/office/drawing/2014/main" id="{5954AA92-CF9E-4D2F-AE89-DE0F2EA60930}"/>
              </a:ext>
            </a:extLst>
          </p:cNvPr>
          <p:cNvSpPr/>
          <p:nvPr/>
        </p:nvSpPr>
        <p:spPr>
          <a:xfrm>
            <a:off x="1663700" y="5538635"/>
            <a:ext cx="10334625" cy="1107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pt-BR" sz="2400" dirty="0">
                <a:solidFill>
                  <a:schemeClr val="tx1"/>
                </a:solidFill>
              </a:rPr>
              <a:t>O CI mantém o </a:t>
            </a:r>
            <a:r>
              <a:rPr lang="pt-BR" sz="2400" dirty="0" err="1">
                <a:solidFill>
                  <a:schemeClr val="tx1"/>
                </a:solidFill>
              </a:rPr>
              <a:t>branch</a:t>
            </a:r>
            <a:r>
              <a:rPr lang="pt-BR" sz="2400" dirty="0">
                <a:solidFill>
                  <a:schemeClr val="tx1"/>
                </a:solidFill>
              </a:rPr>
              <a:t> master limpo, garantindo que os bugs sejam detectados no início do ciclo de desenvolvimento, o que os torna mais baratos para consertar</a:t>
            </a:r>
            <a:endParaRPr lang="en-US" sz="2400" dirty="0">
              <a:solidFill>
                <a:schemeClr val="tx1"/>
              </a:solidFill>
            </a:endParaRPr>
          </a:p>
        </p:txBody>
      </p:sp>
    </p:spTree>
    <p:extLst>
      <p:ext uri="{BB962C8B-B14F-4D97-AF65-F5344CB8AC3E}">
        <p14:creationId xmlns:p14="http://schemas.microsoft.com/office/powerpoint/2010/main" val="11290393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3351-EFEF-4961-9466-18954BEC8E05}"/>
              </a:ext>
            </a:extLst>
          </p:cNvPr>
          <p:cNvSpPr>
            <a:spLocks noGrp="1"/>
          </p:cNvSpPr>
          <p:nvPr>
            <p:ph type="title"/>
          </p:nvPr>
        </p:nvSpPr>
        <p:spPr>
          <a:xfrm>
            <a:off x="465138" y="632779"/>
            <a:ext cx="11533187" cy="411162"/>
          </a:xfrm>
        </p:spPr>
        <p:txBody>
          <a:bodyPr/>
          <a:lstStyle/>
          <a:p>
            <a:r>
              <a:rPr lang="en-US" dirty="0"/>
              <a:t>The four pillars of continuous integration</a:t>
            </a:r>
          </a:p>
        </p:txBody>
      </p:sp>
      <p:sp>
        <p:nvSpPr>
          <p:cNvPr id="3" name="Rectangle 2">
            <a:extLst>
              <a:ext uri="{FF2B5EF4-FFF2-40B4-BE49-F238E27FC236}">
                <a16:creationId xmlns:a16="http://schemas.microsoft.com/office/drawing/2014/main" id="{A687BEDE-92A7-4A8A-90BA-FF598DD6EC7E}"/>
              </a:ext>
              <a:ext uri="{C183D7F6-B498-43B3-948B-1728B52AA6E4}">
                <adec:decorative xmlns:adec="http://schemas.microsoft.com/office/drawing/2017/decorative" val="1"/>
              </a:ext>
            </a:extLst>
          </p:cNvPr>
          <p:cNvSpPr/>
          <p:nvPr/>
        </p:nvSpPr>
        <p:spPr bwMode="auto">
          <a:xfrm>
            <a:off x="427038" y="1192212"/>
            <a:ext cx="11571287" cy="28971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The Four Pillars of Continuous Integration: Version control system, packet management system, continuous integration system, and automated build process">
            <a:extLst>
              <a:ext uri="{FF2B5EF4-FFF2-40B4-BE49-F238E27FC236}">
                <a16:creationId xmlns:a16="http://schemas.microsoft.com/office/drawing/2014/main" id="{BCA7BD43-6786-4AD7-88F9-0EB81C2C9624}"/>
              </a:ext>
            </a:extLst>
          </p:cNvPr>
          <p:cNvGrpSpPr/>
          <p:nvPr/>
        </p:nvGrpSpPr>
        <p:grpSpPr>
          <a:xfrm>
            <a:off x="594166" y="1340758"/>
            <a:ext cx="11229533" cy="2606822"/>
            <a:chOff x="784667" y="1340758"/>
            <a:chExt cx="10813166" cy="2510167"/>
          </a:xfrm>
        </p:grpSpPr>
        <p:sp>
          <p:nvSpPr>
            <p:cNvPr id="26" name="TextBox 25">
              <a:extLst>
                <a:ext uri="{FF2B5EF4-FFF2-40B4-BE49-F238E27FC236}">
                  <a16:creationId xmlns:a16="http://schemas.microsoft.com/office/drawing/2014/main" id="{C0E127F6-5280-4C91-9061-0E10FB3CF758}"/>
                </a:ext>
              </a:extLst>
            </p:cNvPr>
            <p:cNvSpPr txBox="1"/>
            <p:nvPr/>
          </p:nvSpPr>
          <p:spPr>
            <a:xfrm>
              <a:off x="784667" y="1340758"/>
              <a:ext cx="10813166" cy="458030"/>
            </a:xfrm>
            <a:prstGeom prst="rect">
              <a:avLst/>
            </a:prstGeom>
            <a:solidFill>
              <a:srgbClr val="243A5E"/>
            </a:solidFill>
          </p:spPr>
          <p:txBody>
            <a:bodyPr wrap="square" lIns="91440" tIns="45720" rIns="91440" bIns="45720" rtlCol="0" anchor="ctr">
              <a:noAutofit/>
            </a:bodyPr>
            <a:lstStyle/>
            <a:p>
              <a:pPr algn="ctr">
                <a:lnSpc>
                  <a:spcPct val="90000"/>
                </a:lnSpc>
                <a:spcAft>
                  <a:spcPts val="600"/>
                </a:spcAft>
              </a:pPr>
              <a:r>
                <a:rPr lang="en-IN" sz="2000" dirty="0">
                  <a:solidFill>
                    <a:schemeClr val="bg1"/>
                  </a:solidFill>
                  <a:latin typeface="+mj-lt"/>
                </a:rPr>
                <a:t>Continuous integration</a:t>
              </a:r>
              <a:endParaRPr lang="en-US" sz="2000" dirty="0">
                <a:solidFill>
                  <a:schemeClr val="bg1"/>
                </a:solidFill>
                <a:latin typeface="+mj-lt"/>
              </a:endParaRPr>
            </a:p>
          </p:txBody>
        </p:sp>
        <p:pic>
          <p:nvPicPr>
            <p:cNvPr id="39" name="Picture 38" descr="Graphical depicting a pillar">
              <a:extLst>
                <a:ext uri="{FF2B5EF4-FFF2-40B4-BE49-F238E27FC236}">
                  <a16:creationId xmlns:a16="http://schemas.microsoft.com/office/drawing/2014/main" id="{97716E3F-433A-4C28-837E-B77A7794BB86}"/>
                </a:ext>
              </a:extLst>
            </p:cNvPr>
            <p:cNvPicPr>
              <a:picLocks noChangeAspect="1"/>
            </p:cNvPicPr>
            <p:nvPr/>
          </p:nvPicPr>
          <p:blipFill>
            <a:blip r:embed="rId3"/>
            <a:stretch>
              <a:fillRect/>
            </a:stretch>
          </p:blipFill>
          <p:spPr>
            <a:xfrm>
              <a:off x="954616" y="1900205"/>
              <a:ext cx="2527830" cy="1950720"/>
            </a:xfrm>
            <a:prstGeom prst="rect">
              <a:avLst/>
            </a:prstGeom>
          </p:spPr>
        </p:pic>
        <p:sp>
          <p:nvSpPr>
            <p:cNvPr id="27" name="TextBox 26">
              <a:extLst>
                <a:ext uri="{FF2B5EF4-FFF2-40B4-BE49-F238E27FC236}">
                  <a16:creationId xmlns:a16="http://schemas.microsoft.com/office/drawing/2014/main" id="{C430B63D-D6FA-4A1C-A74F-801437204514}"/>
                </a:ext>
              </a:extLst>
            </p:cNvPr>
            <p:cNvSpPr txBox="1"/>
            <p:nvPr/>
          </p:nvSpPr>
          <p:spPr>
            <a:xfrm>
              <a:off x="1519720" y="2460067"/>
              <a:ext cx="1397623" cy="830997"/>
            </a:xfrm>
            <a:prstGeom prst="rect">
              <a:avLst/>
            </a:prstGeom>
            <a:noFill/>
          </p:spPr>
          <p:txBody>
            <a:bodyPr wrap="square" lIns="0" tIns="0" rIns="0" bIns="0" rtlCol="0">
              <a:spAutoFit/>
            </a:bodyPr>
            <a:lstStyle/>
            <a:p>
              <a:pPr algn="ctr">
                <a:spcAft>
                  <a:spcPts val="600"/>
                </a:spcAft>
              </a:pPr>
              <a:r>
                <a:rPr lang="en-IN" dirty="0">
                  <a:latin typeface="+mj-lt"/>
                </a:rPr>
                <a:t>Version control system</a:t>
              </a:r>
              <a:endParaRPr lang="en-US" dirty="0">
                <a:latin typeface="+mj-lt"/>
              </a:endParaRPr>
            </a:p>
          </p:txBody>
        </p:sp>
        <p:pic>
          <p:nvPicPr>
            <p:cNvPr id="40" name="Picture 39" descr="Graphical depicting a pillar">
              <a:extLst>
                <a:ext uri="{FF2B5EF4-FFF2-40B4-BE49-F238E27FC236}">
                  <a16:creationId xmlns:a16="http://schemas.microsoft.com/office/drawing/2014/main" id="{69FB145D-5080-43BC-8D5F-F54F5EE02406}"/>
                </a:ext>
              </a:extLst>
            </p:cNvPr>
            <p:cNvPicPr>
              <a:picLocks noChangeAspect="1"/>
            </p:cNvPicPr>
            <p:nvPr/>
          </p:nvPicPr>
          <p:blipFill>
            <a:blip r:embed="rId3"/>
            <a:stretch>
              <a:fillRect/>
            </a:stretch>
          </p:blipFill>
          <p:spPr>
            <a:xfrm>
              <a:off x="3617383" y="1900205"/>
              <a:ext cx="2527830" cy="1950720"/>
            </a:xfrm>
            <a:prstGeom prst="rect">
              <a:avLst/>
            </a:prstGeom>
          </p:spPr>
        </p:pic>
        <p:sp>
          <p:nvSpPr>
            <p:cNvPr id="28" name="TextBox 27">
              <a:extLst>
                <a:ext uri="{FF2B5EF4-FFF2-40B4-BE49-F238E27FC236}">
                  <a16:creationId xmlns:a16="http://schemas.microsoft.com/office/drawing/2014/main" id="{3ACEC314-21C5-4DA8-BDE0-834049FBB3AB}"/>
                </a:ext>
              </a:extLst>
            </p:cNvPr>
            <p:cNvSpPr txBox="1"/>
            <p:nvPr/>
          </p:nvSpPr>
          <p:spPr>
            <a:xfrm>
              <a:off x="4182487" y="2460067"/>
              <a:ext cx="1397623" cy="830997"/>
            </a:xfrm>
            <a:prstGeom prst="rect">
              <a:avLst/>
            </a:prstGeom>
            <a:noFill/>
          </p:spPr>
          <p:txBody>
            <a:bodyPr wrap="square" lIns="0" tIns="0" rIns="0" bIns="0" rtlCol="0">
              <a:spAutoFit/>
            </a:bodyPr>
            <a:lstStyle/>
            <a:p>
              <a:pPr algn="ctr">
                <a:spcAft>
                  <a:spcPts val="600"/>
                </a:spcAft>
              </a:pPr>
              <a:r>
                <a:rPr lang="en-IN" dirty="0">
                  <a:latin typeface="+mj-lt"/>
                </a:rPr>
                <a:t>Package management system</a:t>
              </a:r>
              <a:endParaRPr lang="en-US" dirty="0">
                <a:latin typeface="+mj-lt"/>
              </a:endParaRPr>
            </a:p>
          </p:txBody>
        </p:sp>
        <p:pic>
          <p:nvPicPr>
            <p:cNvPr id="41" name="Picture 40" descr="Graphical depicting a pillar">
              <a:extLst>
                <a:ext uri="{FF2B5EF4-FFF2-40B4-BE49-F238E27FC236}">
                  <a16:creationId xmlns:a16="http://schemas.microsoft.com/office/drawing/2014/main" id="{C6EF7168-A7AE-427A-BB06-1386222A6D88}"/>
                </a:ext>
              </a:extLst>
            </p:cNvPr>
            <p:cNvPicPr>
              <a:picLocks noChangeAspect="1"/>
            </p:cNvPicPr>
            <p:nvPr/>
          </p:nvPicPr>
          <p:blipFill>
            <a:blip r:embed="rId3"/>
            <a:stretch>
              <a:fillRect/>
            </a:stretch>
          </p:blipFill>
          <p:spPr>
            <a:xfrm>
              <a:off x="6280150" y="1900205"/>
              <a:ext cx="2527830" cy="1950720"/>
            </a:xfrm>
            <a:prstGeom prst="rect">
              <a:avLst/>
            </a:prstGeom>
          </p:spPr>
        </p:pic>
        <p:sp>
          <p:nvSpPr>
            <p:cNvPr id="29" name="TextBox 28">
              <a:extLst>
                <a:ext uri="{FF2B5EF4-FFF2-40B4-BE49-F238E27FC236}">
                  <a16:creationId xmlns:a16="http://schemas.microsoft.com/office/drawing/2014/main" id="{7981412F-228A-4529-9B57-BBB72074028A}"/>
                </a:ext>
              </a:extLst>
            </p:cNvPr>
            <p:cNvSpPr txBox="1"/>
            <p:nvPr/>
          </p:nvSpPr>
          <p:spPr>
            <a:xfrm>
              <a:off x="6845254" y="2460067"/>
              <a:ext cx="1397623" cy="830997"/>
            </a:xfrm>
            <a:prstGeom prst="rect">
              <a:avLst/>
            </a:prstGeom>
            <a:noFill/>
          </p:spPr>
          <p:txBody>
            <a:bodyPr wrap="square" lIns="0" tIns="0" rIns="0" bIns="0" rtlCol="0">
              <a:spAutoFit/>
            </a:bodyPr>
            <a:lstStyle/>
            <a:p>
              <a:pPr algn="ctr">
                <a:spcAft>
                  <a:spcPts val="600"/>
                </a:spcAft>
              </a:pPr>
              <a:r>
                <a:rPr lang="en-IN" dirty="0">
                  <a:latin typeface="+mj-lt"/>
                </a:rPr>
                <a:t>Continuous integration system</a:t>
              </a:r>
              <a:endParaRPr lang="en-US" dirty="0">
                <a:latin typeface="+mj-lt"/>
              </a:endParaRPr>
            </a:p>
          </p:txBody>
        </p:sp>
        <p:pic>
          <p:nvPicPr>
            <p:cNvPr id="42" name="Picture 41" descr="Graphical depicting a pillar">
              <a:extLst>
                <a:ext uri="{FF2B5EF4-FFF2-40B4-BE49-F238E27FC236}">
                  <a16:creationId xmlns:a16="http://schemas.microsoft.com/office/drawing/2014/main" id="{3719326B-69EC-4843-ADC7-A719E7FECD3A}"/>
                </a:ext>
              </a:extLst>
            </p:cNvPr>
            <p:cNvPicPr>
              <a:picLocks noChangeAspect="1"/>
            </p:cNvPicPr>
            <p:nvPr/>
          </p:nvPicPr>
          <p:blipFill>
            <a:blip r:embed="rId3"/>
            <a:stretch>
              <a:fillRect/>
            </a:stretch>
          </p:blipFill>
          <p:spPr>
            <a:xfrm>
              <a:off x="8942916" y="1900205"/>
              <a:ext cx="2527830" cy="1950720"/>
            </a:xfrm>
            <a:prstGeom prst="rect">
              <a:avLst/>
            </a:prstGeom>
          </p:spPr>
        </p:pic>
        <p:sp>
          <p:nvSpPr>
            <p:cNvPr id="30" name="TextBox 29">
              <a:extLst>
                <a:ext uri="{FF2B5EF4-FFF2-40B4-BE49-F238E27FC236}">
                  <a16:creationId xmlns:a16="http://schemas.microsoft.com/office/drawing/2014/main" id="{2353C224-77DB-4B78-A667-C27ACD63AEDF}"/>
                </a:ext>
              </a:extLst>
            </p:cNvPr>
            <p:cNvSpPr txBox="1"/>
            <p:nvPr/>
          </p:nvSpPr>
          <p:spPr>
            <a:xfrm>
              <a:off x="9508020" y="2598566"/>
              <a:ext cx="1397623" cy="553998"/>
            </a:xfrm>
            <a:prstGeom prst="rect">
              <a:avLst/>
            </a:prstGeom>
            <a:noFill/>
          </p:spPr>
          <p:txBody>
            <a:bodyPr wrap="square" lIns="0" tIns="0" rIns="0" bIns="0" rtlCol="0">
              <a:spAutoFit/>
            </a:bodyPr>
            <a:lstStyle/>
            <a:p>
              <a:pPr algn="ctr">
                <a:spcAft>
                  <a:spcPts val="600"/>
                </a:spcAft>
              </a:pPr>
              <a:r>
                <a:rPr lang="en-IN" dirty="0">
                  <a:latin typeface="+mj-lt"/>
                </a:rPr>
                <a:t>Automated build process</a:t>
              </a:r>
              <a:endParaRPr lang="en-US" dirty="0">
                <a:latin typeface="+mj-lt"/>
              </a:endParaRPr>
            </a:p>
          </p:txBody>
        </p:sp>
      </p:grpSp>
      <p:sp>
        <p:nvSpPr>
          <p:cNvPr id="15" name="Text Placeholder 2">
            <a:extLst>
              <a:ext uri="{FF2B5EF4-FFF2-40B4-BE49-F238E27FC236}">
                <a16:creationId xmlns:a16="http://schemas.microsoft.com/office/drawing/2014/main" id="{FAE090FD-D5DC-470B-BA53-F54980B94D48}"/>
              </a:ext>
            </a:extLst>
          </p:cNvPr>
          <p:cNvSpPr txBox="1">
            <a:spLocks/>
          </p:cNvSpPr>
          <p:nvPr/>
        </p:nvSpPr>
        <p:spPr>
          <a:xfrm>
            <a:off x="427039" y="4245337"/>
            <a:ext cx="2301647"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latin typeface="+mn-lt"/>
              </a:rPr>
              <a:t>A </a:t>
            </a:r>
            <a:r>
              <a:rPr lang="en-US" sz="1800" spc="0" dirty="0">
                <a:solidFill>
                  <a:schemeClr val="tx2"/>
                </a:solidFill>
              </a:rPr>
              <a:t>version control system </a:t>
            </a:r>
            <a:r>
              <a:rPr lang="pt-BR" sz="1800" spc="0" dirty="0">
                <a:latin typeface="+mn-lt"/>
              </a:rPr>
              <a:t>gerencia mudanças em seu código-fonte ao longo do tempo.</a:t>
            </a:r>
            <a:endParaRPr lang="en-US" sz="1800" spc="0" dirty="0">
              <a:latin typeface="+mn-lt"/>
            </a:endParaRPr>
          </a:p>
        </p:txBody>
      </p:sp>
      <p:sp>
        <p:nvSpPr>
          <p:cNvPr id="16" name="Text Placeholder 2">
            <a:extLst>
              <a:ext uri="{FF2B5EF4-FFF2-40B4-BE49-F238E27FC236}">
                <a16:creationId xmlns:a16="http://schemas.microsoft.com/office/drawing/2014/main" id="{AC657014-4A5B-481D-A469-1B89F3E9F9B3}"/>
              </a:ext>
            </a:extLst>
          </p:cNvPr>
          <p:cNvSpPr txBox="1">
            <a:spLocks/>
          </p:cNvSpPr>
          <p:nvPr/>
        </p:nvSpPr>
        <p:spPr>
          <a:xfrm>
            <a:off x="2881159" y="4245337"/>
            <a:ext cx="2713047"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latin typeface="+mn-lt"/>
              </a:rPr>
              <a:t>A </a:t>
            </a:r>
            <a:r>
              <a:rPr lang="en-US" sz="1800" spc="0" dirty="0">
                <a:solidFill>
                  <a:schemeClr val="tx2"/>
                </a:solidFill>
                <a:latin typeface="+mn-lt"/>
              </a:rPr>
              <a:t>p</a:t>
            </a:r>
            <a:r>
              <a:rPr lang="en-US" sz="1800" spc="0" dirty="0">
                <a:solidFill>
                  <a:schemeClr val="tx2"/>
                </a:solidFill>
              </a:rPr>
              <a:t>ackage management system </a:t>
            </a:r>
            <a:r>
              <a:rPr lang="pt-BR" sz="1800" spc="0" dirty="0">
                <a:solidFill>
                  <a:schemeClr val="tx1"/>
                </a:solidFill>
                <a:latin typeface="+mn-lt"/>
              </a:rPr>
              <a:t>é usado para instalar, desinstalar e gerenciar pacotes de software.</a:t>
            </a:r>
            <a:endParaRPr lang="en-US" sz="1800" spc="0" dirty="0">
              <a:solidFill>
                <a:schemeClr val="tx1"/>
              </a:solidFill>
              <a:latin typeface="+mn-lt"/>
            </a:endParaRPr>
          </a:p>
        </p:txBody>
      </p:sp>
      <p:sp>
        <p:nvSpPr>
          <p:cNvPr id="17" name="Text Placeholder 2">
            <a:extLst>
              <a:ext uri="{FF2B5EF4-FFF2-40B4-BE49-F238E27FC236}">
                <a16:creationId xmlns:a16="http://schemas.microsoft.com/office/drawing/2014/main" id="{C263C52A-C349-4567-BF21-B1659EB1F465}"/>
              </a:ext>
            </a:extLst>
          </p:cNvPr>
          <p:cNvSpPr txBox="1">
            <a:spLocks/>
          </p:cNvSpPr>
          <p:nvPr/>
        </p:nvSpPr>
        <p:spPr>
          <a:xfrm>
            <a:off x="5746679" y="4245337"/>
            <a:ext cx="2952748"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latin typeface="+mn-lt"/>
              </a:rPr>
              <a:t>A </a:t>
            </a:r>
            <a:r>
              <a:rPr lang="en-US" sz="1800" spc="0" dirty="0">
                <a:solidFill>
                  <a:schemeClr val="tx2"/>
                </a:solidFill>
                <a:latin typeface="+mn-lt"/>
              </a:rPr>
              <a:t>c</a:t>
            </a:r>
            <a:r>
              <a:rPr lang="en-US" sz="1800" spc="0" dirty="0">
                <a:solidFill>
                  <a:schemeClr val="tx2"/>
                </a:solidFill>
              </a:rPr>
              <a:t>ontinuous integration system </a:t>
            </a:r>
            <a:r>
              <a:rPr lang="pt-BR" sz="1800" spc="0" dirty="0">
                <a:latin typeface="+mn-lt"/>
              </a:rPr>
              <a:t>mescla todas as cópias de trabalho do desenvolvedor em uma linha principal compartilhada várias vezes ao dia.</a:t>
            </a:r>
            <a:endParaRPr lang="en-US" sz="1800" spc="0" dirty="0">
              <a:latin typeface="+mn-lt"/>
            </a:endParaRPr>
          </a:p>
        </p:txBody>
      </p:sp>
      <p:sp>
        <p:nvSpPr>
          <p:cNvPr id="18" name="Text Placeholder 2">
            <a:extLst>
              <a:ext uri="{FF2B5EF4-FFF2-40B4-BE49-F238E27FC236}">
                <a16:creationId xmlns:a16="http://schemas.microsoft.com/office/drawing/2014/main" id="{498F5C5C-1246-4872-B7D8-F9B7B9929409}"/>
              </a:ext>
            </a:extLst>
          </p:cNvPr>
          <p:cNvSpPr txBox="1">
            <a:spLocks/>
          </p:cNvSpPr>
          <p:nvPr/>
        </p:nvSpPr>
        <p:spPr>
          <a:xfrm>
            <a:off x="8851900" y="4245337"/>
            <a:ext cx="3146426"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latin typeface="+mn-lt"/>
              </a:rPr>
              <a:t>An </a:t>
            </a:r>
            <a:r>
              <a:rPr lang="en-US" sz="1800" spc="0" dirty="0">
                <a:solidFill>
                  <a:schemeClr val="tx2"/>
                </a:solidFill>
                <a:latin typeface="+mn-lt"/>
              </a:rPr>
              <a:t>a</a:t>
            </a:r>
            <a:r>
              <a:rPr lang="en-US" sz="1800" spc="0" dirty="0">
                <a:solidFill>
                  <a:schemeClr val="tx2"/>
                </a:solidFill>
              </a:rPr>
              <a:t>utomated</a:t>
            </a:r>
            <a:br>
              <a:rPr lang="en-US" sz="1800" spc="0" dirty="0">
                <a:solidFill>
                  <a:schemeClr val="tx2"/>
                </a:solidFill>
              </a:rPr>
            </a:br>
            <a:r>
              <a:rPr lang="en-US" sz="1800" spc="0" dirty="0">
                <a:solidFill>
                  <a:schemeClr val="tx2"/>
                </a:solidFill>
              </a:rPr>
              <a:t>build process </a:t>
            </a:r>
            <a:r>
              <a:rPr lang="pt-BR" sz="1800" spc="0" dirty="0">
                <a:latin typeface="+mn-lt"/>
              </a:rPr>
              <a:t>cria um build de software incluindo compilação, empacotamento e execução de testes automatizados.</a:t>
            </a:r>
            <a:endParaRPr lang="en-US" sz="1800" spc="0" dirty="0">
              <a:latin typeface="+mn-lt"/>
            </a:endParaRPr>
          </a:p>
        </p:txBody>
      </p:sp>
    </p:spTree>
    <p:extLst>
      <p:ext uri="{BB962C8B-B14F-4D97-AF65-F5344CB8AC3E}">
        <p14:creationId xmlns:p14="http://schemas.microsoft.com/office/powerpoint/2010/main" val="162002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B774-89E6-473F-AFBD-DEC94259DFB2}"/>
              </a:ext>
            </a:extLst>
          </p:cNvPr>
          <p:cNvSpPr>
            <a:spLocks noGrp="1"/>
          </p:cNvSpPr>
          <p:nvPr>
            <p:ph type="title"/>
          </p:nvPr>
        </p:nvSpPr>
        <p:spPr>
          <a:xfrm>
            <a:off x="465138" y="632779"/>
            <a:ext cx="11533187" cy="411162"/>
          </a:xfrm>
        </p:spPr>
        <p:txBody>
          <a:bodyPr/>
          <a:lstStyle/>
          <a:p>
            <a:r>
              <a:rPr lang="en-US" dirty="0"/>
              <a:t>Benefits of continuous integration</a:t>
            </a:r>
          </a:p>
        </p:txBody>
      </p:sp>
      <p:pic>
        <p:nvPicPr>
          <p:cNvPr id="3" name="Picture 2" descr="Icon of check mark enclosed by an arc">
            <a:extLst>
              <a:ext uri="{FF2B5EF4-FFF2-40B4-BE49-F238E27FC236}">
                <a16:creationId xmlns:a16="http://schemas.microsoft.com/office/drawing/2014/main" id="{125BF82B-B264-4624-A4E3-21D99B6A8C08}"/>
              </a:ext>
            </a:extLst>
          </p:cNvPr>
          <p:cNvPicPr>
            <a:picLocks noChangeAspect="1"/>
          </p:cNvPicPr>
          <p:nvPr/>
        </p:nvPicPr>
        <p:blipFill>
          <a:blip r:embed="rId3"/>
          <a:stretch>
            <a:fillRect/>
          </a:stretch>
        </p:blipFill>
        <p:spPr>
          <a:xfrm>
            <a:off x="452438" y="1105150"/>
            <a:ext cx="731520" cy="731520"/>
          </a:xfrm>
          <a:prstGeom prst="rect">
            <a:avLst/>
          </a:prstGeom>
        </p:spPr>
      </p:pic>
      <p:sp>
        <p:nvSpPr>
          <p:cNvPr id="10" name="TextBox 9">
            <a:extLst>
              <a:ext uri="{FF2B5EF4-FFF2-40B4-BE49-F238E27FC236}">
                <a16:creationId xmlns:a16="http://schemas.microsoft.com/office/drawing/2014/main" id="{48FE4781-4D35-4DD1-A36E-495E232F100F}"/>
              </a:ext>
            </a:extLst>
          </p:cNvPr>
          <p:cNvSpPr txBox="1"/>
          <p:nvPr/>
        </p:nvSpPr>
        <p:spPr>
          <a:xfrm>
            <a:off x="1384961" y="1317022"/>
            <a:ext cx="10613364" cy="307777"/>
          </a:xfrm>
          <a:prstGeom prst="rect">
            <a:avLst/>
          </a:prstGeom>
          <a:noFill/>
        </p:spPr>
        <p:txBody>
          <a:bodyPr wrap="square" lIns="0" tIns="0" rIns="0" bIns="0" rtlCol="0" anchor="ctr">
            <a:spAutoFit/>
          </a:bodyPr>
          <a:lstStyle/>
          <a:p>
            <a:r>
              <a:rPr lang="pt-BR" sz="2000" dirty="0"/>
              <a:t>Melhorar a qualidade do código com base em feedback rápido</a:t>
            </a:r>
            <a:endParaRPr lang="en-US" sz="2000" dirty="0"/>
          </a:p>
        </p:txBody>
      </p:sp>
      <p:cxnSp>
        <p:nvCxnSpPr>
          <p:cNvPr id="49" name="Straight Connector 48">
            <a:extLst>
              <a:ext uri="{FF2B5EF4-FFF2-40B4-BE49-F238E27FC236}">
                <a16:creationId xmlns:a16="http://schemas.microsoft.com/office/drawing/2014/main" id="{36AC465F-E046-4154-B579-6DF581E1D96D}"/>
              </a:ext>
              <a:ext uri="{C183D7F6-B498-43B3-948B-1728B52AA6E4}">
                <adec:decorative xmlns:adec="http://schemas.microsoft.com/office/drawing/2017/decorative" val="1"/>
              </a:ext>
            </a:extLst>
          </p:cNvPr>
          <p:cNvCxnSpPr>
            <a:cxnSpLocks/>
          </p:cNvCxnSpPr>
          <p:nvPr/>
        </p:nvCxnSpPr>
        <p:spPr>
          <a:xfrm>
            <a:off x="1384961" y="1866443"/>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coding brackets">
            <a:extLst>
              <a:ext uri="{FF2B5EF4-FFF2-40B4-BE49-F238E27FC236}">
                <a16:creationId xmlns:a16="http://schemas.microsoft.com/office/drawing/2014/main" id="{76815630-2289-40F9-8172-C4FF7B5D4FCA}"/>
              </a:ext>
            </a:extLst>
          </p:cNvPr>
          <p:cNvPicPr>
            <a:picLocks noChangeAspect="1"/>
          </p:cNvPicPr>
          <p:nvPr/>
        </p:nvPicPr>
        <p:blipFill>
          <a:blip r:embed="rId4"/>
          <a:stretch>
            <a:fillRect/>
          </a:stretch>
        </p:blipFill>
        <p:spPr>
          <a:xfrm>
            <a:off x="452438" y="1896216"/>
            <a:ext cx="731520" cy="731520"/>
          </a:xfrm>
          <a:prstGeom prst="rect">
            <a:avLst/>
          </a:prstGeom>
        </p:spPr>
      </p:pic>
      <p:sp>
        <p:nvSpPr>
          <p:cNvPr id="14" name="TextBox 13">
            <a:extLst>
              <a:ext uri="{FF2B5EF4-FFF2-40B4-BE49-F238E27FC236}">
                <a16:creationId xmlns:a16="http://schemas.microsoft.com/office/drawing/2014/main" id="{C4EC3E2F-3A1C-4CA1-9B68-285A9F82B563}"/>
              </a:ext>
            </a:extLst>
          </p:cNvPr>
          <p:cNvSpPr txBox="1"/>
          <p:nvPr/>
        </p:nvSpPr>
        <p:spPr>
          <a:xfrm>
            <a:off x="1384961" y="2108089"/>
            <a:ext cx="10613364" cy="307777"/>
          </a:xfrm>
          <a:prstGeom prst="rect">
            <a:avLst/>
          </a:prstGeom>
          <a:noFill/>
        </p:spPr>
        <p:txBody>
          <a:bodyPr wrap="square" lIns="0" tIns="0" rIns="0" bIns="0" rtlCol="0" anchor="ctr">
            <a:spAutoFit/>
          </a:bodyPr>
          <a:lstStyle/>
          <a:p>
            <a:r>
              <a:rPr lang="pt-BR" sz="2000" dirty="0"/>
              <a:t>Acionar testes automatizados para cada alteração de código</a:t>
            </a:r>
            <a:endParaRPr lang="en-US" sz="2000" dirty="0"/>
          </a:p>
        </p:txBody>
      </p:sp>
      <p:cxnSp>
        <p:nvCxnSpPr>
          <p:cNvPr id="50" name="Straight Connector 49">
            <a:extLst>
              <a:ext uri="{FF2B5EF4-FFF2-40B4-BE49-F238E27FC236}">
                <a16:creationId xmlns:a16="http://schemas.microsoft.com/office/drawing/2014/main" id="{5CDDF33C-E52A-42E6-BC10-019E22C44507}"/>
              </a:ext>
              <a:ext uri="{C183D7F6-B498-43B3-948B-1728B52AA6E4}">
                <adec:decorative xmlns:adec="http://schemas.microsoft.com/office/drawing/2017/decorative" val="1"/>
              </a:ext>
            </a:extLst>
          </p:cNvPr>
          <p:cNvCxnSpPr>
            <a:cxnSpLocks/>
          </p:cNvCxnSpPr>
          <p:nvPr/>
        </p:nvCxnSpPr>
        <p:spPr>
          <a:xfrm>
            <a:off x="1384961" y="2657509"/>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Icon of a arrow in a circular path with a timer inside the circle">
            <a:extLst>
              <a:ext uri="{FF2B5EF4-FFF2-40B4-BE49-F238E27FC236}">
                <a16:creationId xmlns:a16="http://schemas.microsoft.com/office/drawing/2014/main" id="{8879A7B0-4289-4841-A24E-77B6A7860FDB}"/>
              </a:ext>
            </a:extLst>
          </p:cNvPr>
          <p:cNvPicPr>
            <a:picLocks noChangeAspect="1"/>
          </p:cNvPicPr>
          <p:nvPr/>
        </p:nvPicPr>
        <p:blipFill>
          <a:blip r:embed="rId5"/>
          <a:stretch>
            <a:fillRect/>
          </a:stretch>
        </p:blipFill>
        <p:spPr>
          <a:xfrm>
            <a:off x="452438" y="2687282"/>
            <a:ext cx="731520" cy="731520"/>
          </a:xfrm>
          <a:prstGeom prst="rect">
            <a:avLst/>
          </a:prstGeom>
        </p:spPr>
      </p:pic>
      <p:sp>
        <p:nvSpPr>
          <p:cNvPr id="18" name="TextBox 17">
            <a:extLst>
              <a:ext uri="{FF2B5EF4-FFF2-40B4-BE49-F238E27FC236}">
                <a16:creationId xmlns:a16="http://schemas.microsoft.com/office/drawing/2014/main" id="{3B20E596-28C9-4B2A-9EAE-B706171D6F43}"/>
              </a:ext>
            </a:extLst>
          </p:cNvPr>
          <p:cNvSpPr txBox="1"/>
          <p:nvPr/>
        </p:nvSpPr>
        <p:spPr>
          <a:xfrm>
            <a:off x="1384961" y="2745268"/>
            <a:ext cx="10613364" cy="615553"/>
          </a:xfrm>
          <a:prstGeom prst="rect">
            <a:avLst/>
          </a:prstGeom>
          <a:noFill/>
        </p:spPr>
        <p:txBody>
          <a:bodyPr wrap="square" lIns="0" tIns="0" rIns="0" bIns="0" rtlCol="0" anchor="ctr">
            <a:spAutoFit/>
          </a:bodyPr>
          <a:lstStyle/>
          <a:p>
            <a:r>
              <a:rPr lang="pt-BR" sz="2000" dirty="0"/>
              <a:t>Reduzindo os tempos de compilação para feedback rápido e detecção precoce de problemas (redução de risco)</a:t>
            </a:r>
            <a:endParaRPr lang="en-US" sz="2000" dirty="0"/>
          </a:p>
        </p:txBody>
      </p:sp>
      <p:cxnSp>
        <p:nvCxnSpPr>
          <p:cNvPr id="51" name="Straight Connector 50">
            <a:extLst>
              <a:ext uri="{FF2B5EF4-FFF2-40B4-BE49-F238E27FC236}">
                <a16:creationId xmlns:a16="http://schemas.microsoft.com/office/drawing/2014/main" id="{C48EA419-D7EB-4564-A600-69CB1A883095}"/>
              </a:ext>
              <a:ext uri="{C183D7F6-B498-43B3-948B-1728B52AA6E4}">
                <adec:decorative xmlns:adec="http://schemas.microsoft.com/office/drawing/2017/decorative" val="1"/>
              </a:ext>
            </a:extLst>
          </p:cNvPr>
          <p:cNvCxnSpPr>
            <a:cxnSpLocks/>
          </p:cNvCxnSpPr>
          <p:nvPr/>
        </p:nvCxnSpPr>
        <p:spPr>
          <a:xfrm>
            <a:off x="1384961" y="3448575"/>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screen with three circles enclosed by outward pointing chevrons on left and right">
            <a:extLst>
              <a:ext uri="{FF2B5EF4-FFF2-40B4-BE49-F238E27FC236}">
                <a16:creationId xmlns:a16="http://schemas.microsoft.com/office/drawing/2014/main" id="{0798DCB0-446D-428E-B88F-F232182933E6}"/>
              </a:ext>
            </a:extLst>
          </p:cNvPr>
          <p:cNvPicPr>
            <a:picLocks noChangeAspect="1"/>
          </p:cNvPicPr>
          <p:nvPr/>
        </p:nvPicPr>
        <p:blipFill>
          <a:blip r:embed="rId6"/>
          <a:stretch>
            <a:fillRect/>
          </a:stretch>
        </p:blipFill>
        <p:spPr>
          <a:xfrm>
            <a:off x="451081" y="3478348"/>
            <a:ext cx="732877" cy="731520"/>
          </a:xfrm>
          <a:prstGeom prst="rect">
            <a:avLst/>
          </a:prstGeom>
        </p:spPr>
      </p:pic>
      <p:sp>
        <p:nvSpPr>
          <p:cNvPr id="22" name="TextBox 21">
            <a:extLst>
              <a:ext uri="{FF2B5EF4-FFF2-40B4-BE49-F238E27FC236}">
                <a16:creationId xmlns:a16="http://schemas.microsoft.com/office/drawing/2014/main" id="{AE25470B-1165-451D-909F-D1C68A62E159}"/>
              </a:ext>
            </a:extLst>
          </p:cNvPr>
          <p:cNvSpPr txBox="1"/>
          <p:nvPr/>
        </p:nvSpPr>
        <p:spPr>
          <a:xfrm>
            <a:off x="1384961" y="3690223"/>
            <a:ext cx="10613364" cy="307777"/>
          </a:xfrm>
          <a:prstGeom prst="rect">
            <a:avLst/>
          </a:prstGeom>
          <a:noFill/>
        </p:spPr>
        <p:txBody>
          <a:bodyPr wrap="square" lIns="0" tIns="0" rIns="0" bIns="0" rtlCol="0" anchor="ctr">
            <a:spAutoFit/>
          </a:bodyPr>
          <a:lstStyle/>
          <a:p>
            <a:r>
              <a:rPr lang="pt-BR" sz="2000" dirty="0"/>
              <a:t>Melhor gestão da dívida técnica e análise de código</a:t>
            </a:r>
            <a:endParaRPr lang="en-US" sz="2000" dirty="0"/>
          </a:p>
        </p:txBody>
      </p:sp>
      <p:cxnSp>
        <p:nvCxnSpPr>
          <p:cNvPr id="55" name="Straight Connector 54">
            <a:extLst>
              <a:ext uri="{FF2B5EF4-FFF2-40B4-BE49-F238E27FC236}">
                <a16:creationId xmlns:a16="http://schemas.microsoft.com/office/drawing/2014/main" id="{A6FA5AF8-0275-4DC6-98F3-C8A7A41E2D3C}"/>
              </a:ext>
              <a:ext uri="{C183D7F6-B498-43B3-948B-1728B52AA6E4}">
                <adec:decorative xmlns:adec="http://schemas.microsoft.com/office/drawing/2017/decorative" val="1"/>
              </a:ext>
            </a:extLst>
          </p:cNvPr>
          <p:cNvCxnSpPr>
            <a:cxnSpLocks/>
          </p:cNvCxnSpPr>
          <p:nvPr/>
        </p:nvCxnSpPr>
        <p:spPr>
          <a:xfrm>
            <a:off x="1384961" y="4239641"/>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a meter">
            <a:extLst>
              <a:ext uri="{FF2B5EF4-FFF2-40B4-BE49-F238E27FC236}">
                <a16:creationId xmlns:a16="http://schemas.microsoft.com/office/drawing/2014/main" id="{2A716BF1-B25E-48BA-8783-B28E714ACB62}"/>
              </a:ext>
            </a:extLst>
          </p:cNvPr>
          <p:cNvPicPr>
            <a:picLocks noChangeAspect="1"/>
          </p:cNvPicPr>
          <p:nvPr/>
        </p:nvPicPr>
        <p:blipFill>
          <a:blip r:embed="rId7"/>
          <a:stretch>
            <a:fillRect/>
          </a:stretch>
        </p:blipFill>
        <p:spPr>
          <a:xfrm>
            <a:off x="452438" y="4269414"/>
            <a:ext cx="731520" cy="731520"/>
          </a:xfrm>
          <a:prstGeom prst="rect">
            <a:avLst/>
          </a:prstGeom>
        </p:spPr>
      </p:pic>
      <p:sp>
        <p:nvSpPr>
          <p:cNvPr id="26" name="TextBox 25">
            <a:extLst>
              <a:ext uri="{FF2B5EF4-FFF2-40B4-BE49-F238E27FC236}">
                <a16:creationId xmlns:a16="http://schemas.microsoft.com/office/drawing/2014/main" id="{C41BCACF-19BE-40FD-90D2-16DC15C5542A}"/>
              </a:ext>
            </a:extLst>
          </p:cNvPr>
          <p:cNvSpPr txBox="1"/>
          <p:nvPr/>
        </p:nvSpPr>
        <p:spPr>
          <a:xfrm>
            <a:off x="1384961" y="4481290"/>
            <a:ext cx="10613364" cy="307777"/>
          </a:xfrm>
          <a:prstGeom prst="rect">
            <a:avLst/>
          </a:prstGeom>
          <a:noFill/>
        </p:spPr>
        <p:txBody>
          <a:bodyPr wrap="square" lIns="0" tIns="0" rIns="0" bIns="0" rtlCol="0" anchor="ctr">
            <a:spAutoFit/>
          </a:bodyPr>
          <a:lstStyle/>
          <a:p>
            <a:r>
              <a:rPr lang="pt-BR" sz="2000" dirty="0"/>
              <a:t>Reduzindo fusões longas, difíceis e que induzem a bugs</a:t>
            </a:r>
            <a:endParaRPr lang="en-US" sz="2000" dirty="0"/>
          </a:p>
        </p:txBody>
      </p:sp>
      <p:cxnSp>
        <p:nvCxnSpPr>
          <p:cNvPr id="52" name="Straight Connector 51">
            <a:extLst>
              <a:ext uri="{FF2B5EF4-FFF2-40B4-BE49-F238E27FC236}">
                <a16:creationId xmlns:a16="http://schemas.microsoft.com/office/drawing/2014/main" id="{AFC882AA-34BE-4D48-9B3D-27771FFE7517}"/>
              </a:ext>
              <a:ext uri="{C183D7F6-B498-43B3-948B-1728B52AA6E4}">
                <adec:decorative xmlns:adec="http://schemas.microsoft.com/office/drawing/2017/decorative" val="1"/>
              </a:ext>
            </a:extLst>
          </p:cNvPr>
          <p:cNvCxnSpPr>
            <a:cxnSpLocks/>
          </p:cNvCxnSpPr>
          <p:nvPr/>
        </p:nvCxnSpPr>
        <p:spPr>
          <a:xfrm>
            <a:off x="1384961" y="5030707"/>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arrow positioned diagonally upwards">
            <a:extLst>
              <a:ext uri="{FF2B5EF4-FFF2-40B4-BE49-F238E27FC236}">
                <a16:creationId xmlns:a16="http://schemas.microsoft.com/office/drawing/2014/main" id="{B4124AF4-CF88-49FE-9929-4036E6981C6E}"/>
              </a:ext>
            </a:extLst>
          </p:cNvPr>
          <p:cNvPicPr>
            <a:picLocks noChangeAspect="1"/>
          </p:cNvPicPr>
          <p:nvPr/>
        </p:nvPicPr>
        <p:blipFill>
          <a:blip r:embed="rId8"/>
          <a:stretch>
            <a:fillRect/>
          </a:stretch>
        </p:blipFill>
        <p:spPr>
          <a:xfrm>
            <a:off x="452438" y="5060480"/>
            <a:ext cx="731520" cy="731520"/>
          </a:xfrm>
          <a:prstGeom prst="rect">
            <a:avLst/>
          </a:prstGeom>
        </p:spPr>
      </p:pic>
      <p:sp>
        <p:nvSpPr>
          <p:cNvPr id="30" name="TextBox 29">
            <a:extLst>
              <a:ext uri="{FF2B5EF4-FFF2-40B4-BE49-F238E27FC236}">
                <a16:creationId xmlns:a16="http://schemas.microsoft.com/office/drawing/2014/main" id="{ECEDAB06-335E-45BC-B75D-2A4FE6E720D3}"/>
              </a:ext>
            </a:extLst>
          </p:cNvPr>
          <p:cNvSpPr txBox="1"/>
          <p:nvPr/>
        </p:nvSpPr>
        <p:spPr>
          <a:xfrm>
            <a:off x="1384961" y="5118469"/>
            <a:ext cx="10613364" cy="615553"/>
          </a:xfrm>
          <a:prstGeom prst="rect">
            <a:avLst/>
          </a:prstGeom>
          <a:noFill/>
        </p:spPr>
        <p:txBody>
          <a:bodyPr wrap="square" lIns="0" tIns="0" rIns="0" bIns="0" rtlCol="0" anchor="ctr">
            <a:spAutoFit/>
          </a:bodyPr>
          <a:lstStyle/>
          <a:p>
            <a:r>
              <a:rPr lang="pt-BR" sz="2000" dirty="0"/>
              <a:t>Aumento da confiança na integridade da base de código muito antes da implantação de produção</a:t>
            </a:r>
            <a:endParaRPr lang="en-US" sz="2000" dirty="0"/>
          </a:p>
        </p:txBody>
      </p:sp>
      <p:cxnSp>
        <p:nvCxnSpPr>
          <p:cNvPr id="53" name="Straight Connector 52">
            <a:extLst>
              <a:ext uri="{FF2B5EF4-FFF2-40B4-BE49-F238E27FC236}">
                <a16:creationId xmlns:a16="http://schemas.microsoft.com/office/drawing/2014/main" id="{0F0138AF-D12A-4654-A66B-EC904DA117EB}"/>
              </a:ext>
              <a:ext uri="{C183D7F6-B498-43B3-948B-1728B52AA6E4}">
                <adec:decorative xmlns:adec="http://schemas.microsoft.com/office/drawing/2017/decorative" val="1"/>
              </a:ext>
            </a:extLst>
          </p:cNvPr>
          <p:cNvCxnSpPr>
            <a:cxnSpLocks/>
          </p:cNvCxnSpPr>
          <p:nvPr/>
        </p:nvCxnSpPr>
        <p:spPr>
          <a:xfrm>
            <a:off x="1384961" y="5821773"/>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Icon of two chat bubbles">
            <a:extLst>
              <a:ext uri="{FF2B5EF4-FFF2-40B4-BE49-F238E27FC236}">
                <a16:creationId xmlns:a16="http://schemas.microsoft.com/office/drawing/2014/main" id="{CE10324C-C48D-47FB-85F8-1D0A97A8061D}"/>
              </a:ext>
            </a:extLst>
          </p:cNvPr>
          <p:cNvPicPr>
            <a:picLocks noChangeAspect="1"/>
          </p:cNvPicPr>
          <p:nvPr/>
        </p:nvPicPr>
        <p:blipFill>
          <a:blip r:embed="rId9"/>
          <a:stretch>
            <a:fillRect/>
          </a:stretch>
        </p:blipFill>
        <p:spPr>
          <a:xfrm>
            <a:off x="452438" y="5851550"/>
            <a:ext cx="731520" cy="731520"/>
          </a:xfrm>
          <a:prstGeom prst="rect">
            <a:avLst/>
          </a:prstGeom>
        </p:spPr>
      </p:pic>
      <p:sp>
        <p:nvSpPr>
          <p:cNvPr id="34" name="TextBox 33">
            <a:extLst>
              <a:ext uri="{FF2B5EF4-FFF2-40B4-BE49-F238E27FC236}">
                <a16:creationId xmlns:a16="http://schemas.microsoft.com/office/drawing/2014/main" id="{561B3073-AA8F-49CC-9BF6-5B3B8C418F41}"/>
              </a:ext>
            </a:extLst>
          </p:cNvPr>
          <p:cNvSpPr txBox="1"/>
          <p:nvPr/>
        </p:nvSpPr>
        <p:spPr>
          <a:xfrm>
            <a:off x="1384961" y="6063422"/>
            <a:ext cx="10613364" cy="307777"/>
          </a:xfrm>
          <a:prstGeom prst="rect">
            <a:avLst/>
          </a:prstGeom>
          <a:noFill/>
        </p:spPr>
        <p:txBody>
          <a:bodyPr wrap="square" lIns="0" tIns="0" rIns="0" bIns="0" rtlCol="0" anchor="ctr">
            <a:spAutoFit/>
          </a:bodyPr>
          <a:lstStyle/>
          <a:p>
            <a:r>
              <a:rPr lang="pt-BR" sz="2000" dirty="0"/>
              <a:t>Feedback rápido para o desenvolvedor</a:t>
            </a:r>
            <a:endParaRPr lang="en-US" sz="2000" dirty="0"/>
          </a:p>
        </p:txBody>
      </p:sp>
    </p:spTree>
    <p:extLst>
      <p:ext uri="{BB962C8B-B14F-4D97-AF65-F5344CB8AC3E}">
        <p14:creationId xmlns:p14="http://schemas.microsoft.com/office/powerpoint/2010/main" val="15557775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2A590-392E-4905-B288-51272DE26608}"/>
              </a:ext>
            </a:extLst>
          </p:cNvPr>
          <p:cNvSpPr>
            <a:spLocks noGrp="1"/>
          </p:cNvSpPr>
          <p:nvPr>
            <p:ph type="title"/>
          </p:nvPr>
        </p:nvSpPr>
        <p:spPr>
          <a:xfrm>
            <a:off x="465138" y="632779"/>
            <a:ext cx="11533187" cy="411162"/>
          </a:xfrm>
        </p:spPr>
        <p:txBody>
          <a:bodyPr/>
          <a:lstStyle/>
          <a:p>
            <a:r>
              <a:rPr lang="en-US" dirty="0"/>
              <a:t>Discussion: continuous integration</a:t>
            </a:r>
          </a:p>
        </p:txBody>
      </p:sp>
      <p:pic>
        <p:nvPicPr>
          <p:cNvPr id="3" name="Picture 2" descr="Icon of a fragmented arc with an arrow going upwards">
            <a:extLst>
              <a:ext uri="{FF2B5EF4-FFF2-40B4-BE49-F238E27FC236}">
                <a16:creationId xmlns:a16="http://schemas.microsoft.com/office/drawing/2014/main" id="{DD686D41-8553-4340-9B5B-6879ED1FC6C8}"/>
              </a:ext>
            </a:extLst>
          </p:cNvPr>
          <p:cNvPicPr>
            <a:picLocks noChangeAspect="1"/>
          </p:cNvPicPr>
          <p:nvPr/>
        </p:nvPicPr>
        <p:blipFill rotWithShape="1">
          <a:blip r:embed="rId4"/>
          <a:srcRect l="1212" t="1212" r="1212" b="1212"/>
          <a:stretch/>
        </p:blipFill>
        <p:spPr>
          <a:xfrm>
            <a:off x="402562" y="1415143"/>
            <a:ext cx="952738" cy="950976"/>
          </a:xfrm>
          <a:prstGeom prst="ellipse">
            <a:avLst/>
          </a:prstGeom>
        </p:spPr>
      </p:pic>
      <p:sp>
        <p:nvSpPr>
          <p:cNvPr id="23" name="TextBox 22">
            <a:extLst>
              <a:ext uri="{FF2B5EF4-FFF2-40B4-BE49-F238E27FC236}">
                <a16:creationId xmlns:a16="http://schemas.microsoft.com/office/drawing/2014/main" id="{2F0FA708-1E58-4597-8A4C-6ED6A1825EE5}"/>
              </a:ext>
            </a:extLst>
          </p:cNvPr>
          <p:cNvSpPr txBox="1"/>
          <p:nvPr/>
        </p:nvSpPr>
        <p:spPr>
          <a:xfrm>
            <a:off x="1669068" y="1613632"/>
            <a:ext cx="5457446" cy="553998"/>
          </a:xfrm>
          <a:prstGeom prst="rect">
            <a:avLst/>
          </a:prstGeom>
          <a:noFill/>
        </p:spPr>
        <p:txBody>
          <a:bodyPr wrap="square" lIns="0" tIns="0" rIns="0" bIns="0" rtlCol="0" anchor="ctr">
            <a:noAutofit/>
          </a:bodyPr>
          <a:lstStyle/>
          <a:p>
            <a:r>
              <a:rPr lang="pt-BR" sz="2400" dirty="0"/>
              <a:t>Você já tentou implementar a integração contínua em sua organização?</a:t>
            </a:r>
            <a:endParaRPr lang="en-US" sz="2400" dirty="0"/>
          </a:p>
        </p:txBody>
      </p:sp>
      <p:cxnSp>
        <p:nvCxnSpPr>
          <p:cNvPr id="33" name="Straight Connector 32">
            <a:extLst>
              <a:ext uri="{FF2B5EF4-FFF2-40B4-BE49-F238E27FC236}">
                <a16:creationId xmlns:a16="http://schemas.microsoft.com/office/drawing/2014/main" id="{BE04BAB5-E1F5-4A87-85A1-5BBF9822206E}"/>
              </a:ext>
              <a:ext uri="{C183D7F6-B498-43B3-948B-1728B52AA6E4}">
                <adec:decorative xmlns:adec="http://schemas.microsoft.com/office/drawing/2017/decorative" val="1"/>
              </a:ext>
            </a:extLst>
          </p:cNvPr>
          <p:cNvCxnSpPr>
            <a:cxnSpLocks/>
          </p:cNvCxnSpPr>
          <p:nvPr/>
        </p:nvCxnSpPr>
        <p:spPr>
          <a:xfrm>
            <a:off x="1669068" y="2540260"/>
            <a:ext cx="545744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a glass globe with a zig zag line ">
            <a:extLst>
              <a:ext uri="{FF2B5EF4-FFF2-40B4-BE49-F238E27FC236}">
                <a16:creationId xmlns:a16="http://schemas.microsoft.com/office/drawing/2014/main" id="{08DB480E-ED92-41A9-A603-4B88842D9123}"/>
              </a:ext>
            </a:extLst>
          </p:cNvPr>
          <p:cNvPicPr>
            <a:picLocks noChangeAspect="1"/>
          </p:cNvPicPr>
          <p:nvPr/>
        </p:nvPicPr>
        <p:blipFill rotWithShape="1">
          <a:blip r:embed="rId5"/>
          <a:srcRect l="1032" t="1032" r="1032" b="1032"/>
          <a:stretch/>
        </p:blipFill>
        <p:spPr>
          <a:xfrm>
            <a:off x="401075" y="2714401"/>
            <a:ext cx="950976" cy="950976"/>
          </a:xfrm>
          <a:prstGeom prst="ellipse">
            <a:avLst/>
          </a:prstGeom>
        </p:spPr>
      </p:pic>
      <p:sp>
        <p:nvSpPr>
          <p:cNvPr id="27" name="TextBox 26">
            <a:extLst>
              <a:ext uri="{FF2B5EF4-FFF2-40B4-BE49-F238E27FC236}">
                <a16:creationId xmlns:a16="http://schemas.microsoft.com/office/drawing/2014/main" id="{A5FA1DF9-D0C6-4F11-A2D1-4EADBC6D0E12}"/>
              </a:ext>
            </a:extLst>
          </p:cNvPr>
          <p:cNvSpPr txBox="1"/>
          <p:nvPr/>
        </p:nvSpPr>
        <p:spPr>
          <a:xfrm>
            <a:off x="1669068" y="2820557"/>
            <a:ext cx="5457446" cy="738664"/>
          </a:xfrm>
          <a:prstGeom prst="rect">
            <a:avLst/>
          </a:prstGeom>
          <a:noFill/>
        </p:spPr>
        <p:txBody>
          <a:bodyPr wrap="square" lIns="0" tIns="0" rIns="0" bIns="0" rtlCol="0" anchor="ctr">
            <a:spAutoFit/>
          </a:bodyPr>
          <a:lstStyle/>
          <a:p>
            <a:r>
              <a:rPr lang="pt-BR" sz="2400" dirty="0"/>
              <a:t>Se você teve sucesso, que lições você aprendeu?</a:t>
            </a:r>
            <a:endParaRPr lang="en-US" sz="2400" dirty="0"/>
          </a:p>
        </p:txBody>
      </p:sp>
      <p:cxnSp>
        <p:nvCxnSpPr>
          <p:cNvPr id="28" name="Straight Connector 27">
            <a:extLst>
              <a:ext uri="{FF2B5EF4-FFF2-40B4-BE49-F238E27FC236}">
                <a16:creationId xmlns:a16="http://schemas.microsoft.com/office/drawing/2014/main" id="{27A6189A-C542-483B-98B6-081DE558F41A}"/>
              </a:ext>
              <a:ext uri="{C183D7F6-B498-43B3-948B-1728B52AA6E4}">
                <adec:decorative xmlns:adec="http://schemas.microsoft.com/office/drawing/2017/decorative" val="1"/>
              </a:ext>
            </a:extLst>
          </p:cNvPr>
          <p:cNvCxnSpPr>
            <a:cxnSpLocks/>
          </p:cNvCxnSpPr>
          <p:nvPr/>
        </p:nvCxnSpPr>
        <p:spPr>
          <a:xfrm>
            <a:off x="1669068" y="3839518"/>
            <a:ext cx="545744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wrench and a clipboard">
            <a:extLst>
              <a:ext uri="{FF2B5EF4-FFF2-40B4-BE49-F238E27FC236}">
                <a16:creationId xmlns:a16="http://schemas.microsoft.com/office/drawing/2014/main" id="{5133F435-D41B-4795-ABB7-FD2A3FB1D5B5}"/>
              </a:ext>
            </a:extLst>
          </p:cNvPr>
          <p:cNvPicPr>
            <a:picLocks noChangeAspect="1"/>
          </p:cNvPicPr>
          <p:nvPr/>
        </p:nvPicPr>
        <p:blipFill rotWithShape="1">
          <a:blip r:embed="rId6"/>
          <a:srcRect l="743" t="743" r="743" b="743"/>
          <a:stretch/>
        </p:blipFill>
        <p:spPr>
          <a:xfrm>
            <a:off x="398694" y="4013658"/>
            <a:ext cx="950976" cy="950976"/>
          </a:xfrm>
          <a:prstGeom prst="ellipse">
            <a:avLst/>
          </a:prstGeom>
        </p:spPr>
      </p:pic>
      <p:sp>
        <p:nvSpPr>
          <p:cNvPr id="32" name="TextBox 31">
            <a:extLst>
              <a:ext uri="{FF2B5EF4-FFF2-40B4-BE49-F238E27FC236}">
                <a16:creationId xmlns:a16="http://schemas.microsoft.com/office/drawing/2014/main" id="{6A0879D2-7C33-40EE-846B-A54BBF5BEDE4}"/>
              </a:ext>
            </a:extLst>
          </p:cNvPr>
          <p:cNvSpPr txBox="1"/>
          <p:nvPr/>
        </p:nvSpPr>
        <p:spPr>
          <a:xfrm>
            <a:off x="1669068" y="4212147"/>
            <a:ext cx="5457446" cy="553998"/>
          </a:xfrm>
          <a:prstGeom prst="rect">
            <a:avLst/>
          </a:prstGeom>
          <a:noFill/>
        </p:spPr>
        <p:txBody>
          <a:bodyPr wrap="square" lIns="0" tIns="0" rIns="0" bIns="0" rtlCol="0" anchor="ctr">
            <a:noAutofit/>
          </a:bodyPr>
          <a:lstStyle/>
          <a:p>
            <a:r>
              <a:rPr lang="pt-BR" sz="2400" dirty="0"/>
              <a:t>Se você não teve sucesso, quais foram os desafios?</a:t>
            </a:r>
            <a:endParaRPr lang="en-US" sz="2400" dirty="0"/>
          </a:p>
        </p:txBody>
      </p:sp>
    </p:spTree>
    <p:extLst>
      <p:ext uri="{BB962C8B-B14F-4D97-AF65-F5344CB8AC3E}">
        <p14:creationId xmlns:p14="http://schemas.microsoft.com/office/powerpoint/2010/main" val="3795383623"/>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E0AACF14ED30409321E086CBD493A2" ma:contentTypeVersion="4" ma:contentTypeDescription="Create a new document." ma:contentTypeScope="" ma:versionID="4889ff27a5c2cc44e382597e2323a2d2">
  <xsd:schema xmlns:xsd="http://www.w3.org/2001/XMLSchema" xmlns:xs="http://www.w3.org/2001/XMLSchema" xmlns:p="http://schemas.microsoft.com/office/2006/metadata/properties" xmlns:ns2="cdb59daf-14e9-4edf-afe9-ce5cf0512301" targetNamespace="http://schemas.microsoft.com/office/2006/metadata/properties" ma:root="true" ma:fieldsID="ccc9e7c3ccd46f28271fd42ef4ff5512" ns2:_="">
    <xsd:import namespace="cdb59daf-14e9-4edf-afe9-ce5cf051230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b59daf-14e9-4edf-afe9-ce5cf05123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CA01C17-DBCC-4E7A-8E35-30BAE30F2A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b59daf-14e9-4edf-afe9-ce5cf05123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purl.org/dc/elements/1.1/"/>
    <ds:schemaRef ds:uri="http://schemas.microsoft.com/office/infopath/2007/PartnerControls"/>
    <ds:schemaRef ds:uri="http://www.w3.org/XML/1998/namespace"/>
    <ds:schemaRef ds:uri="10db0749-eddb-4627-97e5-bcd86b41c8cd"/>
    <ds:schemaRef ds:uri="http://schemas.microsoft.com/office/2006/documentManagement/types"/>
    <ds:schemaRef ds:uri="a4bc753f-e3bb-4cba-8373-da173ea1515c"/>
    <ds:schemaRef ds:uri="http://purl.org/dc/dcmitype/"/>
    <ds:schemaRef ds:uri="http://schemas.openxmlformats.org/package/2006/metadata/core-properties"/>
    <ds:schemaRef ds:uri="http://schemas.microsoft.com/office/2006/metadata/propertie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1871</TotalTime>
  <Words>2111</Words>
  <Application>Microsoft Office PowerPoint</Application>
  <PresentationFormat>Personalizar</PresentationFormat>
  <Paragraphs>254</Paragraphs>
  <Slides>34</Slides>
  <Notes>14</Notes>
  <HiddenSlides>2</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34</vt:i4>
      </vt:variant>
    </vt:vector>
  </HeadingPairs>
  <TitlesOfParts>
    <vt:vector size="41" baseType="lpstr">
      <vt:lpstr>Arial</vt:lpstr>
      <vt:lpstr>Consolas</vt:lpstr>
      <vt:lpstr>Segoe UI</vt:lpstr>
      <vt:lpstr>Segoe UI Light</vt:lpstr>
      <vt:lpstr>Segoe UI Semibold</vt:lpstr>
      <vt:lpstr>Wingdings</vt:lpstr>
      <vt:lpstr>Azure 1</vt:lpstr>
      <vt:lpstr>AZ-400.00 Module 6: Implementing Continuous Integration using Azure Pipelines</vt:lpstr>
      <vt:lpstr>Lesson 01: Module overview</vt:lpstr>
      <vt:lpstr>Module overview </vt:lpstr>
      <vt:lpstr>Learning objectives</vt:lpstr>
      <vt:lpstr>Lesson 02: Continuous integration overview</vt:lpstr>
      <vt:lpstr>Introduction to continuous integration</vt:lpstr>
      <vt:lpstr>The four pillars of continuous integration</vt:lpstr>
      <vt:lpstr>Benefits of continuous integration</vt:lpstr>
      <vt:lpstr>Discussion: continuous integration</vt:lpstr>
      <vt:lpstr>Build number formatting and build status</vt:lpstr>
      <vt:lpstr>Authorization and timeouts, and badges</vt:lpstr>
      <vt:lpstr>Lesson 03: Implementing a build strategy</vt:lpstr>
      <vt:lpstr>Configuring agent demands</vt:lpstr>
      <vt:lpstr>Implementing multi-agent builds</vt:lpstr>
      <vt:lpstr>Discussion: build-related tooling</vt:lpstr>
      <vt:lpstr>Lesson 04: Integrate with Azure Pipelines</vt:lpstr>
      <vt:lpstr>Anatomy of a pipeline</vt:lpstr>
      <vt:lpstr>Pipeline structure</vt:lpstr>
      <vt:lpstr>Templates</vt:lpstr>
      <vt:lpstr>YAML resources</vt:lpstr>
      <vt:lpstr>YAML resources</vt:lpstr>
      <vt:lpstr>Using multiple repositories in your pipeline</vt:lpstr>
      <vt:lpstr>Lesson 05: Integrating external source control with Azure  Pipelines</vt:lpstr>
      <vt:lpstr>Source control types supported by Azure Pipelines</vt:lpstr>
      <vt:lpstr>Lesson 06: Set up self-hosted agents</vt:lpstr>
      <vt:lpstr>Communication with Azure Pipelines</vt:lpstr>
      <vt:lpstr>Communication to deploy to target servers</vt:lpstr>
      <vt:lpstr>Other considerations</vt:lpstr>
      <vt:lpstr>Lesson 07: Labs</vt:lpstr>
      <vt:lpstr>Lab: Enabling continuous integration with Azure Pipelines</vt:lpstr>
      <vt:lpstr>Lab: Integrating external source control with Azure Pipelines</vt:lpstr>
      <vt:lpstr>Lesson 08: Module review and takeaways</vt:lpstr>
      <vt:lpstr>What did you learn?</vt:lpstr>
      <vt:lpstr>Module review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AZ-400.0 Module 5: Implementing Continuous Integration with Azure Pipelines</dc:title>
  <dc:creator/>
  <cp:lastModifiedBy>Henrique Eduardo da Silva Souza</cp:lastModifiedBy>
  <cp:revision>127</cp:revision>
  <dcterms:created xsi:type="dcterms:W3CDTF">2020-04-30T00:33:59Z</dcterms:created>
  <dcterms:modified xsi:type="dcterms:W3CDTF">2021-06-04T20:35:06Z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0x0101002AE0AACF14ED30409321E086CBD493A2</vt:lpwstr>
  </property>
</Properties>
</file>